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93" r:id="rId2"/>
    <p:sldId id="294" r:id="rId3"/>
    <p:sldId id="309" r:id="rId4"/>
    <p:sldId id="310" r:id="rId5"/>
    <p:sldId id="295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296" r:id="rId23"/>
    <p:sldId id="298" r:id="rId24"/>
    <p:sldId id="299" r:id="rId25"/>
    <p:sldId id="258" r:id="rId26"/>
    <p:sldId id="300" r:id="rId27"/>
    <p:sldId id="260" r:id="rId28"/>
    <p:sldId id="262" r:id="rId29"/>
    <p:sldId id="301" r:id="rId30"/>
    <p:sldId id="302" r:id="rId31"/>
    <p:sldId id="266" r:id="rId32"/>
    <p:sldId id="268" r:id="rId33"/>
    <p:sldId id="269" r:id="rId34"/>
    <p:sldId id="271" r:id="rId35"/>
    <p:sldId id="272" r:id="rId36"/>
    <p:sldId id="281" r:id="rId37"/>
    <p:sldId id="283" r:id="rId38"/>
    <p:sldId id="303" r:id="rId39"/>
    <p:sldId id="284" r:id="rId40"/>
    <p:sldId id="304" r:id="rId41"/>
    <p:sldId id="305" r:id="rId42"/>
    <p:sldId id="306" r:id="rId43"/>
    <p:sldId id="307" r:id="rId44"/>
    <p:sldId id="308" r:id="rId45"/>
    <p:sldId id="297" r:id="rId46"/>
    <p:sldId id="292" r:id="rId47"/>
    <p:sldId id="265" r:id="rId48"/>
  </p:sldIdLst>
  <p:sldSz cx="12192000" cy="6858000"/>
  <p:notesSz cx="6858000" cy="9144000"/>
  <p:embeddedFontLst>
    <p:embeddedFont>
      <p:font typeface="나눔스퀘어OTF" panose="020B0600000101010101" pitchFamily="34" charset="-127"/>
      <p:regular r:id="rId50"/>
    </p:embeddedFont>
    <p:embeddedFont>
      <p:font typeface="나눔스퀘어OTF Bold" panose="020B0600000101010101" pitchFamily="34" charset="-127"/>
      <p:bold r:id="rId51"/>
    </p:embeddedFont>
    <p:embeddedFont>
      <p:font typeface="나눔스퀘어OTF ExtraBold" panose="020B0600000101010101" pitchFamily="34" charset="-127"/>
      <p:bold r:id="rId52"/>
    </p:embeddedFont>
    <p:embeddedFont>
      <p:font typeface="나눔스퀘어OTF_ac Bold" panose="020B0600000101010101" pitchFamily="34" charset="-127"/>
      <p:bold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7273" autoAdjust="0"/>
  </p:normalViewPr>
  <p:slideViewPr>
    <p:cSldViewPr snapToGrid="0">
      <p:cViewPr varScale="1">
        <p:scale>
          <a:sx n="66" d="100"/>
          <a:sy n="66" d="100"/>
        </p:scale>
        <p:origin x="13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C10DA-0A98-42E4-9C5B-4C86A1DB4A6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031E6-5731-4F12-8EAD-72EF26123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8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303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47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96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77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64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76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37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50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36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63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프라이싱에</a:t>
            </a:r>
            <a:r>
              <a:rPr lang="ko-KR" altLang="en-US" dirty="0"/>
              <a:t> 대한 설명은 이것으로 마치고</a:t>
            </a:r>
            <a:r>
              <a:rPr lang="en-US" altLang="ko-KR" dirty="0"/>
              <a:t>, </a:t>
            </a:r>
            <a:r>
              <a:rPr lang="ko-KR" altLang="en-US" dirty="0"/>
              <a:t>이제 </a:t>
            </a:r>
            <a:r>
              <a:rPr lang="ko-KR" altLang="en-US" dirty="0" err="1"/>
              <a:t>프라이싱을</a:t>
            </a:r>
            <a:r>
              <a:rPr lang="ko-KR" altLang="en-US" dirty="0"/>
              <a:t> 통해 얻어낸 옵션의 결과값들을 사용하여 헤지 트레이딩을 하는 과정을 설명하겠습니다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6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716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헤징이라는</a:t>
            </a:r>
            <a:r>
              <a:rPr lang="ko-KR" altLang="en-US" dirty="0"/>
              <a:t> 말을 다들 많이 </a:t>
            </a:r>
            <a:r>
              <a:rPr lang="ko-KR" altLang="en-US" dirty="0" err="1"/>
              <a:t>들어보셨을</a:t>
            </a:r>
            <a:r>
              <a:rPr lang="ko-KR" altLang="en-US" dirty="0"/>
              <a:t> 텐데요</a:t>
            </a:r>
            <a:r>
              <a:rPr lang="en-US" altLang="ko-KR" dirty="0"/>
              <a:t>, </a:t>
            </a:r>
            <a:r>
              <a:rPr lang="ko-KR" altLang="en-US" dirty="0" err="1"/>
              <a:t>헤징은</a:t>
            </a:r>
            <a:r>
              <a:rPr lang="ko-KR" altLang="en-US" dirty="0"/>
              <a:t> 굉장히 쉬운 개념이면서 옵션에서는 굉장히 복잡한 개념이기도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복잡한 개념을 이해하기 위해서 이 </a:t>
            </a:r>
            <a:r>
              <a:rPr lang="en-US" altLang="ko-KR" dirty="0"/>
              <a:t>6</a:t>
            </a:r>
            <a:r>
              <a:rPr lang="ko-KR" altLang="en-US" dirty="0"/>
              <a:t>가지 순서로 차근차근 설명해 드리도록 하겠습니다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193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헤징이란</a:t>
            </a:r>
            <a:r>
              <a:rPr lang="ko-KR" altLang="en-US" dirty="0"/>
              <a:t> 무엇인가요</a:t>
            </a:r>
            <a:r>
              <a:rPr lang="en-US" altLang="ko-KR" dirty="0"/>
              <a:t>? </a:t>
            </a:r>
            <a:r>
              <a:rPr lang="ko-KR" altLang="en-US" dirty="0" err="1"/>
              <a:t>헤징은</a:t>
            </a:r>
            <a:r>
              <a:rPr lang="ko-KR" altLang="en-US" dirty="0"/>
              <a:t> 말그대로 울타리 라는 뜻입니다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늑대로부터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양을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보호하기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위해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울타리를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설치하는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것처럼</a:t>
            </a:r>
            <a:r>
              <a:rPr lang="en-US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금융에서도</a:t>
            </a:r>
            <a:r>
              <a:rPr lang="en-US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hedge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자산을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가치하락이라는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 err="1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위험으로부터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보호하는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역할을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합니다</a:t>
            </a:r>
            <a:r>
              <a:rPr lang="en-US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옵션의 위험을 선물로 보호하며 손익을 내는 헤지 트레이딩을 진행해보았습니다</a:t>
            </a:r>
            <a:r>
              <a:rPr lang="en-US" altLang="ko-KR" sz="1200" kern="1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774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목차에서 보셨듯이</a:t>
            </a:r>
            <a:r>
              <a:rPr lang="en-US" altLang="ko-KR" dirty="0"/>
              <a:t>, </a:t>
            </a:r>
            <a:r>
              <a:rPr lang="ko-KR" altLang="en-US" dirty="0"/>
              <a:t>저희 조가 한 트레이딩을 </a:t>
            </a:r>
            <a:r>
              <a:rPr lang="ko-KR" altLang="en-US" dirty="0" err="1"/>
              <a:t>감마트레이딩</a:t>
            </a:r>
            <a:r>
              <a:rPr lang="ko-KR" altLang="en-US" dirty="0"/>
              <a:t> 이라고 하는데요</a:t>
            </a:r>
            <a:r>
              <a:rPr lang="en-US" altLang="ko-KR" dirty="0"/>
              <a:t>, </a:t>
            </a:r>
            <a:r>
              <a:rPr lang="ko-KR" altLang="en-US" dirty="0"/>
              <a:t>감마 트레이딩을 이해하기 위해서는 </a:t>
            </a:r>
            <a:r>
              <a:rPr lang="ko-KR" altLang="en-US" dirty="0" err="1"/>
              <a:t>그릭스의</a:t>
            </a:r>
            <a:r>
              <a:rPr lang="ko-KR" altLang="en-US" dirty="0"/>
              <a:t> 의미를 알아야 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그릭스는</a:t>
            </a:r>
            <a:r>
              <a:rPr lang="ko-KR" altLang="en-US" dirty="0"/>
              <a:t> 옵션 가격을 미분해서 나온 값들입니다</a:t>
            </a:r>
            <a:r>
              <a:rPr lang="en-US" altLang="ko-KR" dirty="0"/>
              <a:t>. </a:t>
            </a:r>
            <a:r>
              <a:rPr lang="ko-KR" altLang="en-US" dirty="0"/>
              <a:t>이 내용은 뒤에서 자세히 설명 하겠지만 우리가 기억하고 가져가야 할 부분은 옵션의 가격을 미분한 것이기 때문에 델타</a:t>
            </a:r>
            <a:r>
              <a:rPr lang="en-US" altLang="ko-KR" dirty="0"/>
              <a:t>, </a:t>
            </a:r>
            <a:r>
              <a:rPr lang="ko-KR" altLang="en-US" dirty="0"/>
              <a:t>감마</a:t>
            </a:r>
            <a:r>
              <a:rPr lang="en-US" altLang="ko-KR" dirty="0"/>
              <a:t>, </a:t>
            </a:r>
            <a:r>
              <a:rPr lang="ko-KR" altLang="en-US" dirty="0" err="1"/>
              <a:t>세타를</a:t>
            </a:r>
            <a:r>
              <a:rPr lang="ko-KR" altLang="en-US" dirty="0"/>
              <a:t> 돈으로 보는 것입니다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64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델타는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기초자산 가격의 변화에 따른 포지션의 변화 정도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선형 파생상품인 선물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스왑은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페이오프가 그야말로 선형적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다시 말해 이는 시장 가격 변화에 따른 자신의 포지션 변화가 정확하게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1:1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대응을 이룬다는 것을 뜻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그렇기 때문에 이러한 선형 자산들은 델타가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됩니다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옵션과 같은 비선형 파생상품의 경우는 이와 성격이 전혀 다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페이오프가 비선형 이기 때문에 모든 구간에서 기울기가 각각 다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르고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그렇기 때문에 가격 변화에 따라 기울기가 지속적으로 변화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비선형의 영역에서는 델타가 고정적이지 않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그림을 보면 기초자산의 가격이 조금만 변해도 기울기가 급변하며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나의 포지션도 급변하는 것을 볼 수 있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53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선형 파생상품의 델타는 전 구간에 대해 동일하기 때문에 포지션을 구축하는 시점에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델타헤징을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해놓았다면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그냥 마음 편하게 두어도 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이것을 정적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헤징이라고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반대로 옵션에서는 매 시점 델타를 확인하고 이를 지속적으로 헤지를 해주어야 헤지의 효과가 있게 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동적헤징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이라고 부릅니다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기초자산의 가격이 변하면 이에 따라 변화한 델타를 반영하고 주기적으로 포지션을 조정하는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재헤지를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수행할 필요가 있는 것입니다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r>
              <a:rPr lang="ko-KR" altLang="en-US" dirty="0"/>
              <a:t>저희가 하는 </a:t>
            </a:r>
            <a:r>
              <a:rPr lang="ko-KR" altLang="en-US" dirty="0" err="1"/>
              <a:t>헤징은</a:t>
            </a:r>
            <a:r>
              <a:rPr lang="ko-KR" altLang="en-US" dirty="0"/>
              <a:t> 동적 </a:t>
            </a:r>
            <a:r>
              <a:rPr lang="ko-KR" altLang="en-US" dirty="0" err="1"/>
              <a:t>헤징이라는</a:t>
            </a:r>
            <a:r>
              <a:rPr lang="ko-KR" altLang="en-US" dirty="0"/>
              <a:t> 것을 기억해주시면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36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지금까지 보신 모든 식들을 코딩으로 잘 돌려서 만든 옵션의 델타 </a:t>
            </a:r>
            <a:r>
              <a:rPr lang="ko-KR" altLang="en-US" dirty="0" err="1"/>
              <a:t>서피스이고</a:t>
            </a:r>
            <a:r>
              <a:rPr lang="ko-KR" altLang="en-US" dirty="0"/>
              <a:t> 두가지 정도 기억해주시면 되는데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</a:t>
            </a:r>
            <a:r>
              <a:rPr lang="en-US" altLang="ko-KR" dirty="0"/>
              <a:t>,</a:t>
            </a:r>
            <a:r>
              <a:rPr lang="ko-KR" altLang="en-US" dirty="0"/>
              <a:t> 델타는 옵션의 </a:t>
            </a:r>
            <a:r>
              <a:rPr lang="ko-KR" altLang="en-US" dirty="0" err="1"/>
              <a:t>헤지비율이라는</a:t>
            </a:r>
            <a:r>
              <a:rPr lang="ko-KR" altLang="en-US" dirty="0"/>
              <a:t> 것</a:t>
            </a:r>
            <a:endParaRPr lang="en-US" altLang="ko-KR" dirty="0"/>
          </a:p>
          <a:p>
            <a:r>
              <a:rPr lang="ko-KR" altLang="en-US" dirty="0"/>
              <a:t>두번째</a:t>
            </a:r>
            <a:r>
              <a:rPr lang="en-US" altLang="ko-KR" dirty="0"/>
              <a:t>,</a:t>
            </a:r>
            <a:r>
              <a:rPr lang="ko-KR" altLang="en-US" dirty="0"/>
              <a:t> 콜옵션의 델타는 플러스</a:t>
            </a:r>
            <a:r>
              <a:rPr lang="en-US" altLang="ko-KR" dirty="0"/>
              <a:t>, </a:t>
            </a:r>
            <a:r>
              <a:rPr lang="ko-KR" altLang="en-US" dirty="0" err="1"/>
              <a:t>풋옵션의</a:t>
            </a:r>
            <a:r>
              <a:rPr lang="ko-KR" altLang="en-US" dirty="0"/>
              <a:t> 델타는 마이너스라는 것입니다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332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그릭스는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세타입니다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세타는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시간이 한 단위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변화할 때 내 포지션이 얼마나 변하는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나타내는 민감도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외부 변수가 아무것도 변하지 않고 오직 시간만이 변할 때 파생상품의 가치가 어떻게 변하는지를 알려주는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건데요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옵션이라는 것은 기본적으로 내재가치 말고도 시간가치가 있는 것을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학회원들은 모두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알텐데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만기가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가까워짐에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따라 이 시간가치가 어떻게 변하는지를 알려주는 것이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세타이며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그렇기 때문에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시간가치감소를 의미하기도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공식에서 시간은 연 단위로 측정되고 있고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우리가 사용한 파이썬 코드에서는 일 단위로 환산해서 계산하였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왜냐하면 우리는 매일매일 트레이딩을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해나가는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입장에서 일 기준으로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바라보는 것이 훨씬 효율적이기 때문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그래프를 보면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성질을 짐작할 수 있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우리가 트레이딩을 하기 위해 알아야 하는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성질은 딱 두가지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인데요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유러피안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옵션의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콜이든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풋이든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기본적으로 마이너스 값을 갖고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내가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롱포지션이라면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음의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숏포지션이라면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양의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가지게 된다는 것이다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기억에 남게 정리하면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옵션을 샀으면 시간은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적이고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옵션을 팔았으면 시간은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우리편입니다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!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71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감마는 우리가 델타만으로는 포지션의 변화를 완벽하게 설명할 수 없기 때문에 고려해야 하는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그릭스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위의 그래프를 보면 기초자산의 가격과 옵션의 관계가 비선형성을 띄고 그래프에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볼록성이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존재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시장에 큰 충격이 발생하여 기초자산 가격이 엄청난 변동성을 보인다면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이때는 직선과 곡선의 차이가 매우 커지며 델타만으로는 위험관리에 한계를 느끼게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차이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설명할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 있는 지표가 바로 감마이다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감마는 것은 기초자산 가격에 대한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미분 값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그렇기 때문에 감마라는 지표는 다음과 같이 나타낼 수 있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감마의 절대값이 크다면 그만큼 기초자산 가격이 조금만 변해도 델타 값이 크게 바뀌며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그만큼 더 자주 포지션을 재조정 해주어야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47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감마의 경우에는 콜옵션과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풋옵션의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값이 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감마의 그래프를 자세히 보면 익숙한데 감마는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그래프를 뒤집어 놓은 것과 유사합니다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결국 옵션에 대해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롱포지션을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취한다는 것은 플러스 감마와 마이너스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값을 가지게 된다는 것을 의미하고 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반대로 옵션에 대한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숏포지션은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마이너스 감마와 플러스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가지게 된다는 것을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말합니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52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결국 옵션 트레이딩에서 감마와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반대 방향으로 작용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옵션 매수의 경우는 감마가 플러스이므로 감마에 의해 수익을 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 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반대 급부로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세타에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의해서는 손실을 보는 구조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우리는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수익의 원천이 시간이라는 것을 알고 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는데요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플러스라면 시간이 흐르면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인해 수익을 본다는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그렇다면 감마 수익의 원천은 대체 무엇일까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그것은 바로 기초자산 가격의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실현변동성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 err="1"/>
              <a:t>실현변동성이란</a:t>
            </a:r>
            <a:r>
              <a:rPr lang="ko-KR" altLang="en-US" dirty="0"/>
              <a:t> 실제로 기초자산 가격이 얼마나 움직였는지를 말합니다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만약 감마 값이 플러스일 때 실현변동성이 크다면 우리는 옵션을 매수한 경우 감마로 인한 수익을 창출할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포지션을 </a:t>
            </a:r>
            <a:r>
              <a:rPr lang="ko-KR" altLang="en-US" dirty="0" err="1"/>
              <a:t>롱감마</a:t>
            </a:r>
            <a:r>
              <a:rPr lang="ko-KR" altLang="en-US" dirty="0"/>
              <a:t> </a:t>
            </a:r>
            <a:r>
              <a:rPr lang="ko-KR" altLang="en-US" dirty="0" err="1"/>
              <a:t>숏세타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부릅니다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38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</a:t>
            </a:r>
            <a:r>
              <a:rPr lang="ko-KR" altLang="en-US" dirty="0" err="1"/>
              <a:t>프라이싱</a:t>
            </a:r>
            <a:r>
              <a:rPr lang="ko-KR" altLang="en-US" dirty="0"/>
              <a:t> 부분에서 말씀드렸듯이 역사적변동성은 과거의 옵션 흐름만 반영하는 변동성입니다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내재변동성은 시장참여자들의 옵션의 미래 가치에 대한 뷰를 반영하기 때문에 미래의 변동성이라고 보는데요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시장참여자들끼리 미래의 변동성으로 합의한 내재변동성과 방금 말한 감마 수익의 원천인 실현변동성을 비교하는 것이 </a:t>
            </a:r>
            <a:r>
              <a:rPr lang="ko-KR" altLang="en-US" dirty="0" err="1"/>
              <a:t>감마트레이딩입니다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옵션 트레이딩의 본질은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트레이더가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생각하는 미래의 실현변동성과 현재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내재변동성을 끊임없이 비교하는 작업이고 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위해 옵션을 매매하기 앞서 내재변동성과 실현변동성의 차이를 명확히 인지하고 있어야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06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저희가 취한 옵션 포지션에 대해 어떻게 손익을 분석하는지에 대해 말씀드리겠습니다</a:t>
            </a:r>
            <a:endParaRPr lang="en-US" altLang="ko-KR" dirty="0"/>
          </a:p>
          <a:p>
            <a:r>
              <a:rPr lang="ko-KR" altLang="en-US" dirty="0"/>
              <a:t>일반 선형 상품들의 경우 싸게 사서 비싸게 팔고 그 차이를 손익으로 계산하면 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앞서 말했듯이 옵션의 손익 분석은 매우 </a:t>
            </a:r>
            <a:r>
              <a:rPr lang="ko-KR" altLang="en-US" dirty="0" err="1"/>
              <a:t>매우</a:t>
            </a:r>
            <a:r>
              <a:rPr lang="ko-KR" altLang="en-US" dirty="0"/>
              <a:t> 복잡해서 어디서 어떻게 내가 돈을 벌었는지</a:t>
            </a:r>
            <a:r>
              <a:rPr lang="en-US" altLang="ko-KR" dirty="0"/>
              <a:t>/</a:t>
            </a:r>
            <a:r>
              <a:rPr lang="ko-KR" altLang="en-US" dirty="0"/>
              <a:t>잃었는지를 알기 쉽지 않습니다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문제를 </a:t>
            </a:r>
            <a:r>
              <a:rPr lang="ko-KR" altLang="en-US" dirty="0" err="1"/>
              <a:t>그릭스로</a:t>
            </a:r>
            <a:r>
              <a:rPr lang="ko-KR" altLang="en-US" dirty="0"/>
              <a:t> 해결할 수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17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옵션 손익 분석을 위한 도구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2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테일러전개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r>
              <a:rPr lang="ko-KR" altLang="en-US" dirty="0"/>
              <a:t>옵션 트레이딩의 손익 분석을 위해서는 기본적으로 테일러 전개라는 수학적 도구가 필요합니다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테일러 전개는 주어진 함수를 어떤 점의 미분계수들을 계수로 가지는 다항식으로 표현하는 방법을 말하는데</a:t>
            </a:r>
            <a:r>
              <a:rPr lang="en-US" altLang="ko-KR" dirty="0"/>
              <a:t>, </a:t>
            </a:r>
            <a:r>
              <a:rPr lang="ko-KR" altLang="en-US" dirty="0"/>
              <a:t>이는 위와 같은 식으로 표현할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테일러 전개가 필요한 이유는</a:t>
            </a:r>
            <a:r>
              <a:rPr lang="en-US" altLang="ko-KR" dirty="0"/>
              <a:t> </a:t>
            </a:r>
            <a:r>
              <a:rPr lang="ko-KR" altLang="en-US" dirty="0"/>
              <a:t>옵션의 가격을 </a:t>
            </a:r>
            <a:r>
              <a:rPr lang="ko-KR" altLang="en-US" dirty="0" err="1"/>
              <a:t>미분값들로</a:t>
            </a:r>
            <a:r>
              <a:rPr lang="ko-KR" altLang="en-US" dirty="0"/>
              <a:t> 표현하기 때문입니다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옵션 트레이딩으로 인한 손익을 </a:t>
            </a:r>
            <a:r>
              <a:rPr lang="ko-KR" altLang="en-US" dirty="0" err="1"/>
              <a:t>그릭스를</a:t>
            </a:r>
            <a:r>
              <a:rPr lang="ko-KR" altLang="en-US" dirty="0"/>
              <a:t> 통해 분해하면 과연 이 손익이 시장의 어떤 변수에 의해 발생했는가를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그릭스로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펼쳐보는 옵션 트레이딩 손익 분석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우리는 옵션을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t-1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일부터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일까지 하루동안 보유하였을 때의 손익 변화를 살펴보려고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T-1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일부터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일까지 금융시장은 움직였을 것이고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그렇기 때문에 옵션의 가격과 기초자산의 가격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만기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이자율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변동성은 시장이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열려있는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동안 다음과 같은 변화를 보이게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하루 동안의 손익 변화는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일과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t-1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일의 옵션 가격 차이이며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다음과 같이 표현할 수 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179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이 손익을 분해하기 위해 테일러 전개를 사용해야 할 때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테일러 전개를 사용하면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일의 옵션 가격을 다음과 같이 전개할 수 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결국 일일 손익 변화는 여러 도함수들을 포함한 항들의 나열로 정리가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델타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베가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로우 등이 보입니다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800" dirty="0"/>
              <a:t>우리의 옵션 손익은 이렇게 되고</a:t>
            </a:r>
          </a:p>
          <a:p>
            <a:r>
              <a:rPr lang="ko-KR" altLang="en-US" sz="1800" dirty="0"/>
              <a:t>전날보다 오늘 우리의 옵션 가격은 상승했는데</a:t>
            </a:r>
            <a:r>
              <a:rPr lang="en-US" altLang="ko-KR" sz="1800" dirty="0"/>
              <a:t>, </a:t>
            </a:r>
            <a:r>
              <a:rPr lang="ko-KR" altLang="en-US" sz="1800" dirty="0"/>
              <a:t>그 옵션 가격들이 어떤 </a:t>
            </a:r>
            <a:r>
              <a:rPr lang="ko-KR" altLang="en-US" sz="1800" dirty="0" err="1"/>
              <a:t>그릭스에서</a:t>
            </a:r>
            <a:r>
              <a:rPr lang="ko-KR" altLang="en-US" sz="1800" dirty="0"/>
              <a:t> 왔는지 구할 수 있습니다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42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옵션의 손익을 </a:t>
            </a:r>
            <a:r>
              <a:rPr lang="ko-KR" altLang="en-US" dirty="0" err="1"/>
              <a:t>그릭스로</a:t>
            </a:r>
            <a:r>
              <a:rPr lang="ko-KR" altLang="en-US" dirty="0"/>
              <a:t> 설명할 수 있고</a:t>
            </a:r>
            <a:r>
              <a:rPr lang="en-US" altLang="ko-KR" dirty="0"/>
              <a:t>, </a:t>
            </a:r>
            <a:r>
              <a:rPr lang="ko-KR" altLang="en-US" dirty="0"/>
              <a:t>또 각 </a:t>
            </a:r>
            <a:r>
              <a:rPr lang="ko-KR" altLang="en-US" dirty="0" err="1"/>
              <a:t>그릭스마다의</a:t>
            </a:r>
            <a:r>
              <a:rPr lang="ko-KR" altLang="en-US" dirty="0"/>
              <a:t> 특징도 모두 설명했습니다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이제 진짜 저희 조의 옵션 트레이딩을 위한 마지막 관문인 델타</a:t>
            </a:r>
            <a:r>
              <a:rPr lang="en-US" altLang="ko-KR" dirty="0"/>
              <a:t>, </a:t>
            </a:r>
            <a:r>
              <a:rPr lang="ko-KR" altLang="en-US" dirty="0" err="1"/>
              <a:t>세타</a:t>
            </a:r>
            <a:r>
              <a:rPr lang="en-US" altLang="ko-KR" dirty="0"/>
              <a:t>, </a:t>
            </a:r>
            <a:r>
              <a:rPr lang="ko-KR" altLang="en-US" dirty="0"/>
              <a:t>감마 사이의 관계만 간단하게 설명하고 넘어가겠습니다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블랙숄즈</a:t>
            </a:r>
            <a:r>
              <a:rPr lang="ko-KR" altLang="en-US" dirty="0"/>
              <a:t> </a:t>
            </a:r>
            <a:r>
              <a:rPr lang="ko-KR" altLang="en-US" dirty="0" err="1"/>
              <a:t>편미분</a:t>
            </a:r>
            <a:r>
              <a:rPr lang="ko-KR" altLang="en-US" dirty="0"/>
              <a:t> 방정식을 보면 델타</a:t>
            </a:r>
            <a:r>
              <a:rPr lang="en-US" altLang="ko-KR" dirty="0"/>
              <a:t>, </a:t>
            </a:r>
            <a:r>
              <a:rPr lang="ko-KR" altLang="en-US" dirty="0"/>
              <a:t>감마</a:t>
            </a:r>
            <a:r>
              <a:rPr lang="en-US" altLang="ko-KR" dirty="0"/>
              <a:t>, </a:t>
            </a:r>
            <a:r>
              <a:rPr lang="ko-KR" altLang="en-US" dirty="0" err="1"/>
              <a:t>세타가</a:t>
            </a:r>
            <a:r>
              <a:rPr lang="ko-KR" altLang="en-US" dirty="0"/>
              <a:t> 숨어있는 것을 볼 수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식을 살짝 정리하면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무위험상황 하에서 옵션의 가치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델타와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감마로 표현할 수 있다는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의미입니다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06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아까 말씀드렸듯이 델타 헤지는 델타를 중립으로 가져간다는 뜻입니다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항상 옵션 포트폴리오의 델타를 </a:t>
            </a:r>
            <a:r>
              <a:rPr lang="en-US" altLang="ko-KR" dirty="0"/>
              <a:t>0</a:t>
            </a:r>
            <a:r>
              <a:rPr lang="ko-KR" altLang="en-US" dirty="0"/>
              <a:t>으로 맞추기 위해 노력을 </a:t>
            </a:r>
            <a:r>
              <a:rPr lang="ko-KR" altLang="en-US" dirty="0" err="1"/>
              <a:t>할거고</a:t>
            </a:r>
            <a:r>
              <a:rPr lang="ko-KR" altLang="en-US" dirty="0"/>
              <a:t> 이러한 상황을 반영한다면 식을 이렇게 쓸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정리하면 델타가 </a:t>
            </a:r>
            <a:r>
              <a:rPr lang="en-US" altLang="ko-KR" dirty="0"/>
              <a:t>0</a:t>
            </a:r>
            <a:r>
              <a:rPr lang="ko-KR" altLang="en-US" dirty="0"/>
              <a:t>일 때 옵션의 가격은 </a:t>
            </a:r>
            <a:r>
              <a:rPr lang="ko-KR" altLang="en-US" dirty="0" err="1"/>
              <a:t>세타와</a:t>
            </a:r>
            <a:r>
              <a:rPr lang="ko-KR" altLang="en-US" dirty="0"/>
              <a:t> 감마에 달려있다 라고 이해하시면 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결국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콜옵션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매수 선물 매도 포지션을 예로 들면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시간이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만큼 지났을 때 포트폴리오의 가치가 선물가격이 상승하거나 하락하거나 동일한 움직임을 보이는 것을 알 수 있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이것이 아까 말했던 델타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헤징의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이유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결국 기초자산 가격의 변화 방향은 중요하지 않고 얼마나 변했는지가 중요하게 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포트폴리오가 선물 가격의 움직임으로부터 무관해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지는 것입니다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우리는 이제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델타헤지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포트폴리오가 더 이상 기초자산의 가격에 관계없는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다이나믹스를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보이는 것을 알아냈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포트폴리오의 손익은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세타와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감마 손익에서 오는 것도 식으로 확인 할 수 있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식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그래프로 그리면 다음과 같이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나타낼수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있고 기초자산의 가격이 어느 쪽으로 가든 옵션의 가치는 동일한 수준으로 변화하는 것을 볼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결국 중요한 것은 방향이 아니라 변동성의 크기 라는 것입니다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그렇기 때문에 저희 팀은 이러한 논리에 입각해서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블랙숄즈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공식으로 도출한 내재변동성과 실제 시장의 실현변동성의 관계를 비교하여 변동성의 크기를 예측하고 시장에서 어떤 포지션이 돈을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벌수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있을지 판단한 후에 그 포지션의 손익을 분석하는 과정을 거쳤습니다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55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지금까지의 긴 여정을 통해 저희 조의 </a:t>
            </a:r>
            <a:r>
              <a:rPr lang="ko-KR" altLang="en-US" dirty="0" err="1"/>
              <a:t>델타헤지</a:t>
            </a:r>
            <a:r>
              <a:rPr lang="ko-KR" altLang="en-US" dirty="0"/>
              <a:t> 포트폴리오를 해석해보겠습니다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트레이더들은</a:t>
            </a:r>
            <a:r>
              <a:rPr lang="ko-KR" altLang="en-US" dirty="0"/>
              <a:t> 자신이 맡은 돈</a:t>
            </a:r>
            <a:r>
              <a:rPr lang="en-US" altLang="ko-KR" dirty="0"/>
              <a:t>, </a:t>
            </a:r>
            <a:r>
              <a:rPr lang="ko-KR" altLang="en-US" dirty="0"/>
              <a:t>즉 옵션</a:t>
            </a:r>
            <a:r>
              <a:rPr lang="en-US" altLang="ko-KR" dirty="0"/>
              <a:t>, </a:t>
            </a:r>
            <a:r>
              <a:rPr lang="ko-KR" altLang="en-US" dirty="0"/>
              <a:t>선물</a:t>
            </a:r>
            <a:r>
              <a:rPr lang="en-US" altLang="ko-KR" dirty="0"/>
              <a:t>, </a:t>
            </a:r>
            <a:r>
              <a:rPr lang="ko-KR" altLang="en-US" dirty="0"/>
              <a:t>현금이 있는 계좌를 북</a:t>
            </a:r>
            <a:r>
              <a:rPr lang="en-US" altLang="ko-KR" dirty="0"/>
              <a:t>(BOOK)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북끼리 헷갈리지 않게 닉네임을 지어주는데요</a:t>
            </a:r>
            <a:endParaRPr lang="en-US" altLang="ko-KR" dirty="0"/>
          </a:p>
          <a:p>
            <a:r>
              <a:rPr lang="en-US" altLang="ko-KR" dirty="0"/>
              <a:t>Global Index, </a:t>
            </a:r>
            <a:r>
              <a:rPr lang="en-US" altLang="ko-KR" dirty="0" err="1"/>
              <a:t>Kodex</a:t>
            </a:r>
            <a:r>
              <a:rPr lang="en-US" altLang="ko-KR" dirty="0"/>
              <a:t> </a:t>
            </a:r>
            <a:r>
              <a:rPr lang="ko-KR" altLang="en-US" dirty="0"/>
              <a:t>등 실무에선 멋진 이름들을 쓰더라구요</a:t>
            </a:r>
            <a:endParaRPr lang="en-US" altLang="ko-KR" dirty="0"/>
          </a:p>
          <a:p>
            <a:r>
              <a:rPr lang="ko-KR" altLang="en-US" dirty="0"/>
              <a:t>저희 조는 </a:t>
            </a:r>
            <a:r>
              <a:rPr lang="en-US" altLang="ko-KR" dirty="0"/>
              <a:t>SMTM_BOOK </a:t>
            </a:r>
            <a:r>
              <a:rPr lang="ko-KR" altLang="en-US" dirty="0" err="1"/>
              <a:t>쇼미더머니</a:t>
            </a:r>
            <a:r>
              <a:rPr lang="ko-KR" altLang="en-US" dirty="0"/>
              <a:t> 북입니다</a:t>
            </a:r>
            <a:r>
              <a:rPr lang="en-US" altLang="ko-KR" dirty="0"/>
              <a:t>,, </a:t>
            </a:r>
            <a:r>
              <a:rPr lang="ko-KR" altLang="en-US" dirty="0"/>
              <a:t>통화옵션이랑 잘 어울리는 이름이라 </a:t>
            </a:r>
            <a:r>
              <a:rPr lang="ko-KR" altLang="en-US" dirty="0" err="1"/>
              <a:t>네명의</a:t>
            </a:r>
            <a:r>
              <a:rPr lang="ko-KR" altLang="en-US" dirty="0"/>
              <a:t> 만장일치로 결정되었습니다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아무튼 저희 </a:t>
            </a:r>
            <a:r>
              <a:rPr lang="ko-KR" altLang="en-US" dirty="0" err="1"/>
              <a:t>쇼미더머니</a:t>
            </a:r>
            <a:r>
              <a:rPr lang="ko-KR" altLang="en-US" dirty="0"/>
              <a:t> 북에 대해 설명해드리겠습니다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부분은 저희가 첫날 구매한 옵션에 대한 </a:t>
            </a:r>
            <a:r>
              <a:rPr lang="ko-KR" altLang="en-US" dirty="0" err="1"/>
              <a:t>시장데이터입니다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거래일이 </a:t>
            </a:r>
            <a:r>
              <a:rPr lang="en-US" altLang="ko-KR" dirty="0"/>
              <a:t>3</a:t>
            </a:r>
            <a:r>
              <a:rPr lang="ko-KR" altLang="en-US" dirty="0"/>
              <a:t>주치 나와있고 종목코드는 유로달러통화옵션 입니다</a:t>
            </a:r>
            <a:r>
              <a:rPr lang="en-US" altLang="ko-KR" dirty="0"/>
              <a:t>. </a:t>
            </a:r>
            <a:r>
              <a:rPr lang="ko-KR" altLang="en-US" dirty="0"/>
              <a:t>앞에서 말씀 드렸듯이 콜옵션을 </a:t>
            </a:r>
            <a:r>
              <a:rPr lang="en-US" altLang="ko-KR" dirty="0"/>
              <a:t>100</a:t>
            </a:r>
            <a:r>
              <a:rPr lang="ko-KR" altLang="en-US" dirty="0"/>
              <a:t>개 행사가 </a:t>
            </a:r>
            <a:r>
              <a:rPr lang="en-US" altLang="ko-KR" dirty="0"/>
              <a:t>1.165</a:t>
            </a:r>
            <a:r>
              <a:rPr lang="ko-KR" altLang="en-US" dirty="0"/>
              <a:t>에 구매했습니다</a:t>
            </a:r>
            <a:endParaRPr lang="en-US" altLang="ko-KR" dirty="0"/>
          </a:p>
          <a:p>
            <a:r>
              <a:rPr lang="ko-KR" altLang="en-US" dirty="0"/>
              <a:t>첫날 </a:t>
            </a:r>
            <a:r>
              <a:rPr lang="en-US" altLang="ko-KR" dirty="0"/>
              <a:t>78750</a:t>
            </a:r>
            <a:r>
              <a:rPr lang="ko-KR" altLang="en-US" dirty="0"/>
              <a:t>달러를 주고 옵션을 </a:t>
            </a:r>
            <a:r>
              <a:rPr lang="en-US" altLang="ko-KR" dirty="0"/>
              <a:t>100</a:t>
            </a:r>
            <a:r>
              <a:rPr lang="ko-KR" altLang="en-US" dirty="0"/>
              <a:t>개 구매했습니다</a:t>
            </a:r>
            <a:r>
              <a:rPr lang="en-US" altLang="ko-KR" dirty="0"/>
              <a:t>. </a:t>
            </a:r>
            <a:r>
              <a:rPr lang="ko-KR" altLang="en-US" dirty="0"/>
              <a:t>한국돈으로 약 </a:t>
            </a:r>
            <a:r>
              <a:rPr lang="en-US" altLang="ko-KR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9,351</a:t>
            </a:r>
            <a:r>
              <a:rPr lang="ko-KR" altLang="en-US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만원입니다</a:t>
            </a:r>
            <a:r>
              <a:rPr lang="en-US" altLang="ko-KR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물론 실제 돈은 </a:t>
            </a:r>
            <a:r>
              <a:rPr lang="ko-KR" altLang="en-US" b="0" i="0" dirty="0" err="1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아닙니다ㅎㅎ</a:t>
            </a:r>
            <a:r>
              <a:rPr lang="ko-KR" altLang="en-US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 </a:t>
            </a:r>
            <a:endParaRPr lang="en-US" altLang="ko-KR" b="0" i="0" dirty="0">
              <a:solidFill>
                <a:srgbClr val="FF4B11"/>
              </a:solidFill>
              <a:effectLst/>
              <a:latin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이제 앞으로는 이해를 돕기 위해 달러로만 설명하도록 하겠습니다</a:t>
            </a:r>
            <a:r>
              <a:rPr lang="en-US" altLang="ko-KR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.</a:t>
            </a:r>
          </a:p>
          <a:p>
            <a:endParaRPr lang="en-US" altLang="ko-KR" b="0" i="0" dirty="0">
              <a:solidFill>
                <a:srgbClr val="FF4B11"/>
              </a:solidFill>
              <a:effectLst/>
              <a:latin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이 옵션의 내재변동성이 이렇게 있습니다</a:t>
            </a:r>
            <a:r>
              <a:rPr lang="en-US" altLang="ko-KR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옵션은 첫날에만 샀기 때문에 옵션 가격에 반영된 내재변동성은 </a:t>
            </a:r>
            <a:r>
              <a:rPr lang="ko-KR" altLang="en-US" b="0" i="0" dirty="0" err="1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첫날것만</a:t>
            </a:r>
            <a:r>
              <a:rPr lang="ko-KR" altLang="en-US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 중요합니다</a:t>
            </a:r>
            <a:r>
              <a:rPr lang="en-US" altLang="ko-KR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.</a:t>
            </a:r>
          </a:p>
          <a:p>
            <a:r>
              <a:rPr lang="ko-KR" altLang="en-US" b="0" i="0" dirty="0" err="1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옆에있는</a:t>
            </a:r>
            <a:r>
              <a:rPr lang="ko-KR" altLang="en-US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 실현변동성은 그날 장이 끝나고 실제로 시장이 얼마나 움직였는지 볼을 구한 것입니다</a:t>
            </a:r>
            <a:r>
              <a:rPr lang="en-US" altLang="ko-KR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식이 조금 복잡한데 의미가 중요하기 때문에 넘어가도록 하겠습니다</a:t>
            </a:r>
            <a:r>
              <a:rPr lang="en-US" altLang="ko-KR" b="0" i="0" dirty="0">
                <a:solidFill>
                  <a:srgbClr val="FF4B11"/>
                </a:solidFill>
                <a:effectLst/>
                <a:latin typeface="나눔스퀘어OTF" panose="020B0600000101010101" pitchFamily="34" charset="-127"/>
              </a:rPr>
              <a:t>.</a:t>
            </a:r>
          </a:p>
          <a:p>
            <a:endParaRPr lang="en-US" altLang="ko-KR" b="0" i="0" dirty="0">
              <a:solidFill>
                <a:srgbClr val="FF4B11"/>
              </a:solidFill>
              <a:effectLst/>
              <a:latin typeface="나눔스퀘어OTF" panose="020B0600000101010101" pitchFamily="34" charset="-127"/>
            </a:endParaRPr>
          </a:p>
          <a:p>
            <a:r>
              <a:rPr lang="ko-KR" altLang="en-US" dirty="0"/>
              <a:t>이 페이지만 보고도 우리는 옵션을 매매해서 선물로 </a:t>
            </a:r>
            <a:r>
              <a:rPr lang="ko-KR" altLang="en-US" dirty="0" err="1"/>
              <a:t>델타헤지를</a:t>
            </a:r>
            <a:r>
              <a:rPr lang="ko-KR" altLang="en-US" dirty="0"/>
              <a:t> 했을 때 우리가 돈을 벌 수 있는지 없는지를 </a:t>
            </a:r>
            <a:r>
              <a:rPr lang="ko-KR" altLang="en-US" dirty="0" err="1"/>
              <a:t>알수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보여드린 이 표를 보면 내재변동성보다 실현변동성이 클 </a:t>
            </a:r>
            <a:r>
              <a:rPr lang="ko-KR" altLang="en-US" dirty="0" err="1"/>
              <a:t>떄</a:t>
            </a:r>
            <a:r>
              <a:rPr lang="ko-KR" altLang="en-US" dirty="0"/>
              <a:t> 옵션을 매수하고 </a:t>
            </a:r>
            <a:r>
              <a:rPr lang="ko-KR" altLang="en-US" dirty="0" err="1"/>
              <a:t>델타헤징을</a:t>
            </a:r>
            <a:r>
              <a:rPr lang="ko-KR" altLang="en-US" dirty="0"/>
              <a:t> 하는 </a:t>
            </a:r>
            <a:r>
              <a:rPr lang="ko-KR" altLang="en-US" dirty="0" err="1"/>
              <a:t>롱감마</a:t>
            </a:r>
            <a:r>
              <a:rPr lang="ko-KR" altLang="en-US" dirty="0"/>
              <a:t> 포지션을 취해야 한다고 나와있습니다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저희는 돈을 벌었습니다</a:t>
            </a:r>
            <a:r>
              <a:rPr lang="en-US" altLang="ko-KR" dirty="0"/>
              <a:t>! </a:t>
            </a:r>
            <a:r>
              <a:rPr lang="ko-KR" altLang="en-US" dirty="0"/>
              <a:t>실제로 그랬는지 확인해보도록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50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이부분은 </a:t>
            </a:r>
            <a:r>
              <a:rPr lang="ko-KR" altLang="en-US" dirty="0" err="1"/>
              <a:t>델타헤지를</a:t>
            </a:r>
            <a:r>
              <a:rPr lang="ko-KR" altLang="en-US" dirty="0"/>
              <a:t> 한 선물에 대한 내용을 정리한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옵션 델타는 </a:t>
            </a:r>
            <a:r>
              <a:rPr lang="ko-KR" altLang="en-US" dirty="0" err="1"/>
              <a:t>프라이싱</a:t>
            </a:r>
            <a:r>
              <a:rPr lang="ko-KR" altLang="en-US" dirty="0"/>
              <a:t> 계산기를 통해 얻었고 그 델타만큼 선물을 사고 팔았습니다</a:t>
            </a:r>
            <a:r>
              <a:rPr lang="en-US" altLang="ko-KR" dirty="0"/>
              <a:t>. </a:t>
            </a:r>
            <a:r>
              <a:rPr lang="ko-KR" altLang="en-US" dirty="0"/>
              <a:t>첫날엔 델타가 </a:t>
            </a:r>
            <a:r>
              <a:rPr lang="en-US" altLang="ko-KR" dirty="0"/>
              <a:t>0.46</a:t>
            </a:r>
            <a:r>
              <a:rPr lang="ko-KR" altLang="en-US" dirty="0"/>
              <a:t>이고 옵션이 </a:t>
            </a:r>
            <a:r>
              <a:rPr lang="en-US" altLang="ko-KR" dirty="0"/>
              <a:t>100</a:t>
            </a:r>
            <a:r>
              <a:rPr lang="ko-KR" altLang="en-US" dirty="0"/>
              <a:t>개라 데일리 델타가 </a:t>
            </a:r>
            <a:r>
              <a:rPr lang="en-US" altLang="ko-KR" dirty="0"/>
              <a:t>46</a:t>
            </a:r>
            <a:r>
              <a:rPr lang="ko-KR" altLang="en-US" dirty="0"/>
              <a:t>이 나왔고 </a:t>
            </a:r>
            <a:r>
              <a:rPr lang="en-US" altLang="ko-KR" dirty="0"/>
              <a:t>0</a:t>
            </a:r>
            <a:r>
              <a:rPr lang="ko-KR" altLang="en-US" dirty="0"/>
              <a:t>으로 맞추기 위해 선물을 </a:t>
            </a:r>
            <a:r>
              <a:rPr lang="en-US" altLang="ko-KR" dirty="0"/>
              <a:t>46</a:t>
            </a:r>
            <a:r>
              <a:rPr lang="ko-KR" altLang="en-US" dirty="0"/>
              <a:t>개 팔았습니다</a:t>
            </a:r>
            <a:r>
              <a:rPr lang="en-US" altLang="ko-KR" dirty="0"/>
              <a:t>. </a:t>
            </a:r>
            <a:r>
              <a:rPr lang="ko-KR" altLang="en-US" dirty="0"/>
              <a:t>아까 말씀드렸듯이 선물의 델타는 </a:t>
            </a:r>
            <a:r>
              <a:rPr lang="en-US" altLang="ko-KR" dirty="0"/>
              <a:t>1</a:t>
            </a:r>
            <a:r>
              <a:rPr lang="ko-KR" altLang="en-US" dirty="0"/>
              <a:t>이고 저희가 </a:t>
            </a:r>
            <a:r>
              <a:rPr lang="en-US" altLang="ko-KR" dirty="0"/>
              <a:t>46</a:t>
            </a:r>
            <a:r>
              <a:rPr lang="ko-KR" altLang="en-US" dirty="0"/>
              <a:t>개를 팔았기 때문에 선물 델타는 </a:t>
            </a:r>
            <a:r>
              <a:rPr lang="en-US" altLang="ko-KR" dirty="0"/>
              <a:t>-46 </a:t>
            </a:r>
            <a:r>
              <a:rPr lang="ko-KR" altLang="en-US" dirty="0"/>
              <a:t>다음날 옵션 델타는 </a:t>
            </a:r>
            <a:r>
              <a:rPr lang="en-US" altLang="ko-KR" dirty="0"/>
              <a:t>42 </a:t>
            </a:r>
            <a:r>
              <a:rPr lang="ko-KR" altLang="en-US" dirty="0"/>
              <a:t>두개를 더하면  약 </a:t>
            </a:r>
            <a:r>
              <a:rPr lang="en-US" altLang="ko-KR" dirty="0"/>
              <a:t>-3.5</a:t>
            </a:r>
            <a:r>
              <a:rPr lang="ko-KR" altLang="en-US" dirty="0"/>
              <a:t>가 나오는데 선물은 </a:t>
            </a:r>
            <a:r>
              <a:rPr lang="en-US" altLang="ko-KR" dirty="0"/>
              <a:t>0.5</a:t>
            </a:r>
            <a:r>
              <a:rPr lang="ko-KR" altLang="en-US" dirty="0"/>
              <a:t>개씩 사고 팔 수 없기 때문에 </a:t>
            </a:r>
            <a:r>
              <a:rPr lang="en-US" altLang="ko-KR" dirty="0"/>
              <a:t>4</a:t>
            </a:r>
            <a:r>
              <a:rPr lang="ko-KR" altLang="en-US" dirty="0"/>
              <a:t>개를 샀습니다</a:t>
            </a:r>
            <a:r>
              <a:rPr lang="en-US" altLang="ko-KR" dirty="0"/>
              <a:t>. </a:t>
            </a:r>
            <a:r>
              <a:rPr lang="ko-KR" altLang="en-US" dirty="0"/>
              <a:t>또 델타가 </a:t>
            </a:r>
            <a:r>
              <a:rPr lang="en-US" altLang="ko-KR" dirty="0"/>
              <a:t>0</a:t>
            </a:r>
            <a:r>
              <a:rPr lang="ko-KR" altLang="en-US" dirty="0"/>
              <a:t>이 되었죠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이런 식으로 헤지를 매일매일 </a:t>
            </a:r>
            <a:r>
              <a:rPr lang="ko-KR" altLang="en-US" dirty="0" err="1"/>
              <a:t>해나갔고</a:t>
            </a:r>
            <a:r>
              <a:rPr lang="ko-KR" altLang="en-US" dirty="0"/>
              <a:t> 체결 단가는 종가 기준입니다</a:t>
            </a:r>
            <a:r>
              <a:rPr lang="en-US" altLang="ko-KR" dirty="0"/>
              <a:t>. </a:t>
            </a:r>
            <a:r>
              <a:rPr lang="ko-KR" altLang="en-US" dirty="0"/>
              <a:t>매일 데일리 헤지를 한번 하며</a:t>
            </a:r>
            <a:r>
              <a:rPr lang="en-US" altLang="ko-KR" dirty="0"/>
              <a:t>, </a:t>
            </a:r>
            <a:r>
              <a:rPr lang="ko-KR" altLang="en-US" dirty="0"/>
              <a:t>장이 끝나기 직전에 딱 매매한다는 가정입니다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매일 가지고 있는 선물의 손익도 변하고 그렇기 때문에 제 데일리 잔고도 변화합니다</a:t>
            </a:r>
            <a:r>
              <a:rPr lang="en-US" altLang="ko-KR" dirty="0"/>
              <a:t>! </a:t>
            </a:r>
            <a:r>
              <a:rPr lang="ko-KR" altLang="en-US" dirty="0"/>
              <a:t>청산일까지 왔다 갔다 하지만 </a:t>
            </a:r>
            <a:r>
              <a:rPr lang="ko-KR" altLang="en-US" dirty="0" err="1"/>
              <a:t>중요한건</a:t>
            </a:r>
            <a:r>
              <a:rPr lang="ko-KR" altLang="en-US" dirty="0"/>
              <a:t> </a:t>
            </a:r>
            <a:r>
              <a:rPr lang="ko-KR" altLang="en-US" dirty="0" err="1"/>
              <a:t>청산일입니다</a:t>
            </a:r>
            <a:r>
              <a:rPr lang="en-US" altLang="ko-KR" dirty="0"/>
              <a:t>. </a:t>
            </a:r>
            <a:r>
              <a:rPr lang="ko-KR" altLang="en-US" dirty="0"/>
              <a:t>아까 옵션이 </a:t>
            </a:r>
            <a:r>
              <a:rPr lang="en-US" altLang="ko-KR" dirty="0"/>
              <a:t>-70000</a:t>
            </a:r>
            <a:r>
              <a:rPr lang="ko-KR" altLang="en-US" dirty="0"/>
              <a:t>원 손실을 봤는데 선물로는 </a:t>
            </a:r>
            <a:r>
              <a:rPr lang="en-US" altLang="ko-KR" dirty="0"/>
              <a:t>11</a:t>
            </a:r>
            <a:r>
              <a:rPr lang="ko-KR" altLang="en-US" dirty="0"/>
              <a:t>만달러 손익을 봤죠</a:t>
            </a:r>
            <a:r>
              <a:rPr lang="en-US" altLang="ko-KR" dirty="0"/>
              <a:t>? </a:t>
            </a:r>
            <a:r>
              <a:rPr lang="ko-KR" altLang="en-US" dirty="0"/>
              <a:t>저희 팀은 </a:t>
            </a:r>
            <a:r>
              <a:rPr lang="ko-KR" altLang="en-US" dirty="0" err="1"/>
              <a:t>롱콜</a:t>
            </a:r>
            <a:r>
              <a:rPr lang="ko-KR" altLang="en-US" dirty="0"/>
              <a:t> 포지션에서 돈을 벌었습니다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아까 계속 설명한 손익이 어디서 </a:t>
            </a:r>
            <a:r>
              <a:rPr lang="ko-KR" altLang="en-US" dirty="0" err="1"/>
              <a:t>왔느냐는</a:t>
            </a:r>
            <a:r>
              <a:rPr lang="ko-KR" altLang="en-US" dirty="0"/>
              <a:t> </a:t>
            </a:r>
            <a:r>
              <a:rPr lang="ko-KR" altLang="en-US" dirty="0" err="1"/>
              <a:t>세타와</a:t>
            </a:r>
            <a:r>
              <a:rPr lang="ko-KR" altLang="en-US" dirty="0"/>
              <a:t> 감마를 통해 설명해보도록 하겠습니다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8430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손익을 계산기에서 가져온 </a:t>
            </a:r>
            <a:r>
              <a:rPr lang="ko-KR" altLang="en-US" dirty="0" err="1"/>
              <a:t>그릭스를</a:t>
            </a:r>
            <a:r>
              <a:rPr lang="ko-KR" altLang="en-US" dirty="0"/>
              <a:t> 통해 근사치로 계산한 부분입니다</a:t>
            </a:r>
            <a:r>
              <a:rPr lang="en-US" altLang="ko-KR" dirty="0"/>
              <a:t>. </a:t>
            </a:r>
            <a:r>
              <a:rPr lang="ko-KR" altLang="en-US" dirty="0"/>
              <a:t>아까 말씀드렸듯이 옵션의 가치 변동은 감마와 </a:t>
            </a:r>
            <a:r>
              <a:rPr lang="ko-KR" altLang="en-US" dirty="0" err="1"/>
              <a:t>세타로</a:t>
            </a:r>
            <a:r>
              <a:rPr lang="ko-KR" altLang="en-US" dirty="0"/>
              <a:t> 설명된다고 했습니다</a:t>
            </a:r>
            <a:r>
              <a:rPr lang="en-US" altLang="ko-KR" dirty="0"/>
              <a:t>. </a:t>
            </a:r>
            <a:r>
              <a:rPr lang="ko-KR" altLang="en-US" dirty="0"/>
              <a:t>옵션의 시간가치가 감소하는 것 보다 변동성이 크게 움직여줘서 감마가 </a:t>
            </a:r>
            <a:r>
              <a:rPr lang="ko-KR" altLang="en-US" dirty="0" err="1"/>
              <a:t>세타를</a:t>
            </a:r>
            <a:r>
              <a:rPr lang="ko-KR" altLang="en-US" dirty="0"/>
              <a:t> 이겨서 손익이 난 것입니다</a:t>
            </a:r>
            <a:r>
              <a:rPr lang="en-US" altLang="ko-KR" dirty="0"/>
              <a:t>. </a:t>
            </a:r>
            <a:r>
              <a:rPr lang="ko-KR" altLang="en-US" dirty="0"/>
              <a:t>이 부분을 보면 </a:t>
            </a:r>
            <a:r>
              <a:rPr lang="ko-KR" altLang="en-US" dirty="0" err="1"/>
              <a:t>세타</a:t>
            </a:r>
            <a:r>
              <a:rPr lang="ko-KR" altLang="en-US" dirty="0"/>
              <a:t> 감마가 매일매일 수치가 다르지만 아무튼 전체 누적 손익은 플러스 인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그럼 여기서 왜 </a:t>
            </a:r>
            <a:r>
              <a:rPr lang="ko-KR" altLang="en-US" dirty="0" err="1"/>
              <a:t>세타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감마 누적 손익이 실제 손익보다 작냐 라는 의문이 드실 겁니다</a:t>
            </a:r>
            <a:r>
              <a:rPr lang="en-US" altLang="ko-KR" dirty="0"/>
              <a:t>. </a:t>
            </a:r>
            <a:r>
              <a:rPr lang="ko-KR" altLang="en-US" dirty="0"/>
              <a:t>이건 근사 손익이고 사실 델타 헤지는 현실에서 완벽하게 할 수 없습니다</a:t>
            </a:r>
            <a:r>
              <a:rPr lang="en-US" altLang="ko-KR" dirty="0"/>
              <a:t>. </a:t>
            </a:r>
            <a:r>
              <a:rPr lang="ko-KR" altLang="en-US" dirty="0"/>
              <a:t>델타를 매시간 </a:t>
            </a:r>
            <a:r>
              <a:rPr lang="en-US" altLang="ko-KR" dirty="0"/>
              <a:t>0</a:t>
            </a:r>
            <a:r>
              <a:rPr lang="ko-KR" altLang="en-US" dirty="0"/>
              <a:t>을 만드는 것은 불가능하고 아까 말씀드렸듯이 매일 한번씩 델타 </a:t>
            </a:r>
            <a:r>
              <a:rPr lang="ko-KR" altLang="en-US" dirty="0" err="1"/>
              <a:t>헤징을</a:t>
            </a:r>
            <a:r>
              <a:rPr lang="ko-KR" altLang="en-US" dirty="0"/>
              <a:t> 하더라도 소수점 아래 부분이 존재하기 때문에 델타 손익이 발생합니다</a:t>
            </a:r>
            <a:r>
              <a:rPr lang="en-US" altLang="ko-KR" dirty="0"/>
              <a:t>, </a:t>
            </a:r>
            <a:r>
              <a:rPr lang="ko-KR" altLang="en-US" dirty="0"/>
              <a:t>또한 </a:t>
            </a:r>
            <a:r>
              <a:rPr lang="en-US" altLang="ko-KR" dirty="0"/>
              <a:t>FR </a:t>
            </a:r>
            <a:r>
              <a:rPr lang="ko-KR" altLang="en-US" dirty="0"/>
              <a:t>파생 시간에 설명한 다른 여러 </a:t>
            </a:r>
            <a:r>
              <a:rPr lang="ko-KR" altLang="en-US" dirty="0" err="1"/>
              <a:t>그릭스들</a:t>
            </a:r>
            <a:r>
              <a:rPr lang="en-US" altLang="ko-KR" dirty="0"/>
              <a:t>, </a:t>
            </a:r>
            <a:r>
              <a:rPr lang="ko-KR" altLang="en-US" dirty="0"/>
              <a:t>베가</a:t>
            </a:r>
            <a:r>
              <a:rPr lang="en-US" altLang="ko-KR" dirty="0"/>
              <a:t>, </a:t>
            </a:r>
            <a:r>
              <a:rPr lang="ko-KR" altLang="en-US" dirty="0"/>
              <a:t>로우</a:t>
            </a:r>
            <a:r>
              <a:rPr lang="en-US" altLang="ko-KR" dirty="0"/>
              <a:t>, </a:t>
            </a:r>
            <a:r>
              <a:rPr lang="ko-KR" altLang="en-US" dirty="0"/>
              <a:t>그리고 이 친구들을 한번 더 미분한 </a:t>
            </a:r>
            <a:r>
              <a:rPr lang="ko-KR" altLang="en-US" dirty="0" err="1"/>
              <a:t>그릭스들</a:t>
            </a:r>
            <a:r>
              <a:rPr lang="ko-KR" altLang="en-US" dirty="0"/>
              <a:t> 등 여러 부분이 존재하기 때문에 정확히 같게 나오지는 않습니다</a:t>
            </a:r>
            <a:r>
              <a:rPr lang="en-US" altLang="ko-KR" dirty="0"/>
              <a:t>. </a:t>
            </a:r>
            <a:r>
              <a:rPr lang="ko-KR" altLang="en-US" dirty="0" err="1"/>
              <a:t>주목해주셔야</a:t>
            </a:r>
            <a:r>
              <a:rPr lang="ko-KR" altLang="en-US" dirty="0"/>
              <a:t> 할 부분은 </a:t>
            </a:r>
            <a:r>
              <a:rPr lang="ko-KR" altLang="en-US" dirty="0" err="1"/>
              <a:t>세타와</a:t>
            </a:r>
            <a:r>
              <a:rPr lang="ko-KR" altLang="en-US" dirty="0"/>
              <a:t> 감마로 근사 손익을 계산할 수 있고 이 </a:t>
            </a:r>
            <a:r>
              <a:rPr lang="ko-KR" altLang="en-US" dirty="0" err="1"/>
              <a:t>롱콜</a:t>
            </a:r>
            <a:r>
              <a:rPr lang="ko-KR" altLang="en-US" dirty="0"/>
              <a:t> 포지션에서는 변동성에 베팅을 성공하여 돈을 벌었다는 점 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7602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이번엔 </a:t>
            </a:r>
            <a:r>
              <a:rPr lang="ko-KR" altLang="en-US" dirty="0" err="1"/>
              <a:t>숏스트래들</a:t>
            </a:r>
            <a:r>
              <a:rPr lang="ko-KR" altLang="en-US" dirty="0"/>
              <a:t> 포지션입니다</a:t>
            </a:r>
            <a:r>
              <a:rPr lang="en-US" altLang="ko-KR" dirty="0"/>
              <a:t>. </a:t>
            </a:r>
            <a:r>
              <a:rPr lang="ko-KR" altLang="en-US" dirty="0" err="1"/>
              <a:t>스트래들은</a:t>
            </a:r>
            <a:r>
              <a:rPr lang="ko-KR" altLang="en-US" dirty="0"/>
              <a:t> 다들 잘 알고 계시겠지만 같은 행사가의 콜옵션과 </a:t>
            </a:r>
            <a:r>
              <a:rPr lang="ko-KR" altLang="en-US" dirty="0" err="1"/>
              <a:t>풋옵션을</a:t>
            </a:r>
            <a:r>
              <a:rPr lang="ko-KR" altLang="en-US" dirty="0"/>
              <a:t> 동시에 사는 포지션입니다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ko-KR" altLang="en-US" dirty="0" err="1"/>
              <a:t>숏스트래들이기</a:t>
            </a:r>
            <a:r>
              <a:rPr lang="ko-KR" altLang="en-US" dirty="0"/>
              <a:t> 때문에 옵션을 매도했습니다</a:t>
            </a:r>
            <a:r>
              <a:rPr lang="en-US" altLang="ko-KR" dirty="0"/>
              <a:t>. </a:t>
            </a:r>
            <a:r>
              <a:rPr lang="ko-KR" altLang="en-US" dirty="0"/>
              <a:t>이 콜옵션과 </a:t>
            </a:r>
            <a:r>
              <a:rPr lang="ko-KR" altLang="en-US" dirty="0" err="1"/>
              <a:t>풋옵션을</a:t>
            </a:r>
            <a:r>
              <a:rPr lang="ko-KR" altLang="en-US" dirty="0"/>
              <a:t> </a:t>
            </a:r>
            <a:r>
              <a:rPr lang="ko-KR" altLang="en-US" dirty="0" err="1"/>
              <a:t>파는것은</a:t>
            </a:r>
            <a:r>
              <a:rPr lang="ko-KR" altLang="en-US" dirty="0"/>
              <a:t> 아까 말씀드린 대로 변동성이 작을 것이라고 베팅하는 것입니다</a:t>
            </a:r>
            <a:r>
              <a:rPr lang="en-US" altLang="ko-KR" dirty="0"/>
              <a:t>. </a:t>
            </a:r>
            <a:r>
              <a:rPr lang="ko-KR" altLang="en-US" dirty="0" err="1"/>
              <a:t>아까와</a:t>
            </a:r>
            <a:r>
              <a:rPr lang="ko-KR" altLang="en-US" dirty="0"/>
              <a:t> 반대 포지션을 잡고 옵션의 종류도 두가지로 늘려서 준비해보았습니다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포지션을 읽는 법을 대충 설명했기 때문에 이 포지션에서는 저희가 돈을 벌지 잃을지 대략 예상이 되실 겁니다</a:t>
            </a:r>
            <a:r>
              <a:rPr lang="en-US" altLang="ko-KR" dirty="0"/>
              <a:t>. </a:t>
            </a:r>
            <a:r>
              <a:rPr lang="ko-KR" altLang="en-US" dirty="0"/>
              <a:t>두 옵션의 평균 내재변동성은 </a:t>
            </a:r>
            <a:r>
              <a:rPr lang="en-US" altLang="ko-KR" dirty="0"/>
              <a:t>5% ,</a:t>
            </a:r>
            <a:r>
              <a:rPr lang="ko-KR" altLang="en-US" dirty="0"/>
              <a:t>실제 시장은 </a:t>
            </a:r>
            <a:r>
              <a:rPr lang="en-US" altLang="ko-KR" dirty="0"/>
              <a:t>7.5%</a:t>
            </a:r>
            <a:r>
              <a:rPr lang="ko-KR" altLang="en-US" dirty="0"/>
              <a:t>으로 움직였기 때문에 저희는 변동성이 큰 이 시장에서 돈을 잃게 되었습니다</a:t>
            </a:r>
            <a:r>
              <a:rPr lang="en-US" altLang="ko-KR" dirty="0"/>
              <a:t>. </a:t>
            </a:r>
            <a:r>
              <a:rPr lang="ko-KR" altLang="en-US" dirty="0"/>
              <a:t>옵션이 </a:t>
            </a:r>
            <a:r>
              <a:rPr lang="ko-KR" altLang="en-US" dirty="0" err="1"/>
              <a:t>두개지만</a:t>
            </a:r>
            <a:r>
              <a:rPr lang="ko-KR" altLang="en-US" dirty="0"/>
              <a:t> </a:t>
            </a:r>
            <a:r>
              <a:rPr lang="ko-KR" altLang="en-US" dirty="0" err="1"/>
              <a:t>아까와</a:t>
            </a:r>
            <a:r>
              <a:rPr lang="ko-KR" altLang="en-US" dirty="0"/>
              <a:t> 손익을 분석하는 법은 동일합니다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38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790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동일하게 선물로 델타매매를 진행 한 후 옵션으로는 돈을 벌고 선물로는 돈을 잃은 포지션을 갖게 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포지션에서는 옵션과 선물로 총 </a:t>
            </a:r>
            <a:r>
              <a:rPr lang="en-US" altLang="ko-KR" dirty="0"/>
              <a:t>56613</a:t>
            </a:r>
            <a:r>
              <a:rPr lang="ko-KR" altLang="en-US" dirty="0"/>
              <a:t>달러를 잃었습니다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 err="1"/>
              <a:t>롱콜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변동성 매수</a:t>
            </a:r>
            <a:endParaRPr lang="en-US" altLang="ko-KR" dirty="0"/>
          </a:p>
          <a:p>
            <a:r>
              <a:rPr lang="ko-KR" altLang="en-US" dirty="0" err="1"/>
              <a:t>숏콜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변동성 매도</a:t>
            </a:r>
            <a:endParaRPr lang="en-US" altLang="ko-KR" dirty="0"/>
          </a:p>
          <a:p>
            <a:r>
              <a:rPr lang="ko-KR" altLang="en-US" dirty="0" err="1"/>
              <a:t>롱풋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변동성 매도</a:t>
            </a:r>
            <a:endParaRPr lang="en-US" altLang="ko-KR" dirty="0"/>
          </a:p>
          <a:p>
            <a:r>
              <a:rPr lang="ko-KR" altLang="en-US" dirty="0" err="1"/>
              <a:t>숏풋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변동성 매수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072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이번엔 </a:t>
            </a:r>
            <a:r>
              <a:rPr lang="ko-KR" altLang="en-US" dirty="0" err="1"/>
              <a:t>아까와</a:t>
            </a:r>
            <a:r>
              <a:rPr lang="ko-KR" altLang="en-US" dirty="0"/>
              <a:t> 반대로 </a:t>
            </a:r>
            <a:r>
              <a:rPr lang="ko-KR" altLang="en-US" dirty="0" err="1"/>
              <a:t>세타가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나고 감마가 </a:t>
            </a:r>
            <a:r>
              <a:rPr lang="en-US" altLang="ko-KR" dirty="0"/>
              <a:t>–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나면서 세타보다 마이너스 감마가 더 커서 손실을 본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저희 팀은 두가지 포지션을 가지고 시장의 변동성에 베팅하는 </a:t>
            </a:r>
            <a:r>
              <a:rPr lang="ko-KR" altLang="en-US" dirty="0" err="1"/>
              <a:t>감마트레이딩을</a:t>
            </a:r>
            <a:r>
              <a:rPr lang="ko-KR" altLang="en-US" dirty="0"/>
              <a:t> 가상으로 해보았습니다</a:t>
            </a:r>
            <a:r>
              <a:rPr lang="en-US" altLang="ko-KR" dirty="0"/>
              <a:t>. </a:t>
            </a:r>
            <a:r>
              <a:rPr lang="ko-KR" altLang="en-US" dirty="0"/>
              <a:t>현실 옵션 트레이딩의 세계는 조금 더 복잡합니다</a:t>
            </a:r>
            <a:r>
              <a:rPr lang="en-US" altLang="ko-KR" dirty="0"/>
              <a:t>. </a:t>
            </a:r>
            <a:r>
              <a:rPr lang="ko-KR" altLang="en-US" dirty="0"/>
              <a:t>장이 닫히기 직전에 원하는 델타만큼 선물을 사고 파는 것도 힘들고 옵션과 선물의 장 마감 시간도 다릅니다</a:t>
            </a:r>
            <a:r>
              <a:rPr lang="en-US" altLang="ko-KR" dirty="0"/>
              <a:t>. </a:t>
            </a:r>
            <a:r>
              <a:rPr lang="ko-KR" altLang="en-US" dirty="0"/>
              <a:t>하지만 저희 조는 최대한 </a:t>
            </a:r>
            <a:r>
              <a:rPr lang="en-US" altLang="ko-KR" dirty="0"/>
              <a:t>FR </a:t>
            </a:r>
            <a:r>
              <a:rPr lang="ko-KR" altLang="en-US" dirty="0"/>
              <a:t>파생과 수학 시간에 배운 내용을 가지고 실제 트레이딩에 접목해보려고 노력했습니다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837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 요약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발표를 마무리 하면서 마지막으로 저희 프로젝트가 어떤 흐름을 갖고 어떤 목적을 가지고 진행되었는지 정리해보겠습니다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이론적으로 공부한 내용을 실제 시장에 가장 잘 적용해보았다고 생각합니다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책 속에 있는 옵션의 가치평가와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그릭스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헤지 등의 용어가 뜬구름 잡는 소리 같았다면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저희가 프로젝트를 진행하면서 실제 파생시장 속에서 이 어려운 파생 용어들이 실제로 어떤 의미를 가지는지 알게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 모형을 가지고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프라이싱을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해보고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그중에서도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가장 여러분들이 잘 알고 계시는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블랙숄즈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모형을 가지고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헤징도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시도해보았습니다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결과는 예측과 같게 나왔고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저희가 이론적으로 배운 내용이 실제 시장에 적용된다는 점을 확인할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 중에는 많은 어려움이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있었지만 파생에 지식이 많으신 분들을 찾아서 하나하나 배워가며 프로젝트를 무사히 마무리 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잘 끝낼 수 있을까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걱정도 많이 되었지만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네명의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팀원들이 모두 열심히 해준 덕분에 이렇게 잘 마무리하게 되어서 기쁩니다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조의 통화옵션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프라이싱과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헷징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발표를 마치겠습니다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19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3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38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4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859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031E6-5731-4F12-8EAD-72EF261239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38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FBD5D-9ED3-4E5B-BFDA-1C8A465A1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181029-8321-444B-8400-298086735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DCA6D-3BDC-44D0-8DCC-6B1D4F4E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EB7678-10FB-4DF8-BE46-A304716E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3F308-5D10-4986-A62A-62FC3BA6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2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D4A32-10BE-4B56-B639-0C4FB14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B9322C-2B04-4412-BB1B-2CFC3E26D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01A84-12A6-47EF-9A0C-69A6F5763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51A14-60B9-4CF8-A6F9-1FD31324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C40DB-871F-4329-832F-56922E0A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74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DD5E69-3392-4615-9522-62ED9913A6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24C75-72EE-4DB5-A123-93F3DFF1B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F137DE-3F19-43D1-B9D5-BD36BEDA6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10D555-4B20-440B-BA5C-E08C68E4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4A53E-6DB6-4743-B744-AF342317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5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EA3DD-1507-43C2-8396-392FAB7E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82CBF5-E298-4585-AE7F-0C4901D1D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1A7B9-BE93-43AC-9A16-89FEFB13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42EA4-BB10-428B-AF2A-F8F8AC8F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3081E-8895-4EC4-A59A-F2FCAAE2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094C7-F312-49CB-8015-8BE0B0B8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3106CF-82C8-44DE-8B4A-367F8E718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0FA32B-0F4D-4977-BA85-FC676E18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2B6EF-D685-4B48-B1B2-D697E3CA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96EBA-2366-4E7C-876A-11F1A7FF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23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81BD4-FA48-48B0-A72A-71DE8275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A68B0C-8CE5-4298-B598-CAEBB68EC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7D5A1D-7013-4CE0-971A-BAEA91C0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A4CD76-A2C0-4B9F-B01F-0AD4D573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ACDE43-08E1-47AE-ACF8-BFA5DAA9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39FDA-0573-4BE0-9AFE-08FDB2E8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7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BA74-BFB8-48C3-9301-316B6DD4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0D6EC-7E7E-4312-A07E-FD23CBD0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145E91-90EE-448B-968C-742B8608F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65D73E-317A-4591-9884-ACEFCBD0A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6D3B27-2F04-4D03-80DD-347C34478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BFC6BB-4ACF-4A54-BAC4-6BEC3952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85F80B-E228-421C-8880-FD4C1B37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517076-581A-4B97-B7BC-0B61D9E6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9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36463-915D-488D-B177-A5CF1CA3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C7B4A4-C604-4026-94A9-0E325A19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B40284-FAF3-4E51-B7EC-279B4ABD2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48E41A-67E5-4392-B8FC-28FA4888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712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9E5426-1175-45E7-9722-A245E73A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44DED4-E593-485F-8F9E-2792953C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6ED46F-60DB-470E-AB3B-2A82905B9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87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7A088-FA13-451B-A7E0-ACA99C89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3321F-64BE-4B23-8441-8485FC1CE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FDF1C4-E11E-4FC0-8849-A8D1F47C1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CDFD07-B1C3-4DA4-9491-C28742D5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387BEC-2575-4543-8AC8-E9BCAE3B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19A886-AC7D-42B7-A0AB-53007278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8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1A865-CB5F-4EDB-B850-689DC3D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A33C5-1498-41CC-8860-8DF9AEBCA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1599E1-3075-41C4-B734-5B3F732A2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BC36C-6C9C-4FCA-B7C3-58487DBE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614DB7-CC35-4A93-9064-49698489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373EDE-B78D-4C3D-9F04-91B6FD95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24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62EDB-E64A-4A36-8D8F-D6E639A37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C5B9C8-DD00-4EF3-B077-86717E4FD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148B37-F844-414E-81A9-93FB4A381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04C8A-3306-4566-9875-03DDA43FFC3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9D346B-8C7B-455C-A344-CE06B65AF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4D1DD-DACF-49D5-810A-F34E13578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9EF63-F6BF-43F2-864F-249245880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5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6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39203-9F9D-4514-9B8B-E9F46E506DC1}"/>
              </a:ext>
            </a:extLst>
          </p:cNvPr>
          <p:cNvSpPr/>
          <p:nvPr/>
        </p:nvSpPr>
        <p:spPr>
          <a:xfrm>
            <a:off x="5124090" y="0"/>
            <a:ext cx="706790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35A9CB-FAD2-4A7F-B8A0-FBC0D428AC39}"/>
              </a:ext>
            </a:extLst>
          </p:cNvPr>
          <p:cNvSpPr/>
          <p:nvPr/>
        </p:nvSpPr>
        <p:spPr>
          <a:xfrm>
            <a:off x="643101" y="5711218"/>
            <a:ext cx="330386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Financial Rainmakers Team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DBE45A-F0A5-4A27-9A92-9EF468C0E601}"/>
              </a:ext>
            </a:extLst>
          </p:cNvPr>
          <p:cNvCxnSpPr>
            <a:cxnSpLocks/>
          </p:cNvCxnSpPr>
          <p:nvPr/>
        </p:nvCxnSpPr>
        <p:spPr>
          <a:xfrm>
            <a:off x="643101" y="5527287"/>
            <a:ext cx="41320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3">
            <a:extLst>
              <a:ext uri="{FF2B5EF4-FFF2-40B4-BE49-F238E27FC236}">
                <a16:creationId xmlns:a16="http://schemas.microsoft.com/office/drawing/2014/main" id="{EF17E567-1ACC-46C3-B4FD-6F70E1A6A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100" y="1566134"/>
            <a:ext cx="4132099" cy="3679810"/>
          </a:xfrm>
        </p:spPr>
        <p:txBody>
          <a:bodyPr/>
          <a:lstStyle/>
          <a:p>
            <a:pPr algn="l"/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통화옵션</a:t>
            </a:r>
            <a:b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PRICING &amp;</a:t>
            </a:r>
            <a:b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HEDGING</a:t>
            </a:r>
            <a:endParaRPr 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CDA3A-D8A7-40C2-AC97-4AD251850ADD}"/>
              </a:ext>
            </a:extLst>
          </p:cNvPr>
          <p:cNvSpPr/>
          <p:nvPr/>
        </p:nvSpPr>
        <p:spPr>
          <a:xfrm>
            <a:off x="5604933" y="5711218"/>
            <a:ext cx="58250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나종진</a:t>
            </a:r>
            <a:r>
              <a:rPr lang="ko-KR" altLang="en-US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박경원 이수현 </a:t>
            </a:r>
            <a:r>
              <a:rPr lang="ko-KR" altLang="en-US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김연지</a:t>
            </a:r>
            <a:endParaRPr lang="en-US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63E7B7-7DBB-4C62-85EC-EF460C548DD7}"/>
              </a:ext>
            </a:extLst>
          </p:cNvPr>
          <p:cNvCxnSpPr>
            <a:cxnSpLocks/>
          </p:cNvCxnSpPr>
          <p:nvPr/>
        </p:nvCxnSpPr>
        <p:spPr>
          <a:xfrm>
            <a:off x="5604933" y="5527287"/>
            <a:ext cx="58250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853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62D3C04A-2999-4AE3-BFC2-694786089CCE}"/>
              </a:ext>
            </a:extLst>
          </p:cNvPr>
          <p:cNvSpPr/>
          <p:nvPr/>
        </p:nvSpPr>
        <p:spPr>
          <a:xfrm>
            <a:off x="6371364" y="1893787"/>
            <a:ext cx="5820635" cy="3031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통화옵션 이론가 산출 모형</a:t>
            </a:r>
            <a:r>
              <a:rPr lang="en-US" altLang="ko-KR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가먼</a:t>
            </a:r>
            <a:r>
              <a:rPr lang="en-US" altLang="ko-KR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콜하겐</a:t>
            </a:r>
            <a:endParaRPr lang="ko-KR" altLang="en-US" sz="4400" dirty="0">
              <a:solidFill>
                <a:srgbClr val="ED7D3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6886025" y="1998721"/>
            <a:ext cx="5426629" cy="27256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현물환율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옵션의 행사 가격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N(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＊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): 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표준정규분포의 누적 밀도 함수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자국통화의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무위험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이자율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rf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외국 통화의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무위험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이자율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잔존만기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10266599" y="6288403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A8EAF70-1617-48DE-99D5-05C347CB8A65}"/>
              </a:ext>
            </a:extLst>
          </p:cNvPr>
          <p:cNvCxnSpPr>
            <a:cxnSpLocks/>
          </p:cNvCxnSpPr>
          <p:nvPr/>
        </p:nvCxnSpPr>
        <p:spPr>
          <a:xfrm>
            <a:off x="0" y="6439162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180;gfbcfd9c37a_0_23">
            <a:extLst>
              <a:ext uri="{FF2B5EF4-FFF2-40B4-BE49-F238E27FC236}">
                <a16:creationId xmlns:a16="http://schemas.microsoft.com/office/drawing/2014/main" id="{45B25051-6B8F-4A48-A861-396108EDDF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025" t="18744" r="22626" b="54316"/>
          <a:stretch/>
        </p:blipFill>
        <p:spPr>
          <a:xfrm>
            <a:off x="515684" y="1441041"/>
            <a:ext cx="5820634" cy="193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2;gfbcfd9c37a_0_23">
            <a:extLst>
              <a:ext uri="{FF2B5EF4-FFF2-40B4-BE49-F238E27FC236}">
                <a16:creationId xmlns:a16="http://schemas.microsoft.com/office/drawing/2014/main" id="{3970D199-F7C6-4BC9-826D-F3CC6DD1F0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735" t="72253" r="47251" b="11499"/>
          <a:stretch/>
        </p:blipFill>
        <p:spPr>
          <a:xfrm>
            <a:off x="694529" y="3603592"/>
            <a:ext cx="4524878" cy="135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4;gfbcfd9c37a_0_23" descr="블랙 숄즈 머튼(BSM) 모델 #3(옵션가격 결정식)">
            <a:extLst>
              <a:ext uri="{FF2B5EF4-FFF2-40B4-BE49-F238E27FC236}">
                <a16:creationId xmlns:a16="http://schemas.microsoft.com/office/drawing/2014/main" id="{1637EBC4-A469-4792-B496-0138514344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81055" r="43961" b="3419"/>
          <a:stretch/>
        </p:blipFill>
        <p:spPr>
          <a:xfrm>
            <a:off x="1065391" y="4910578"/>
            <a:ext cx="2388510" cy="49442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85;gfbcfd9c37a_0_23">
            <a:extLst>
              <a:ext uri="{FF2B5EF4-FFF2-40B4-BE49-F238E27FC236}">
                <a16:creationId xmlns:a16="http://schemas.microsoft.com/office/drawing/2014/main" id="{DD8BC7E4-4C33-4765-9AA4-19649C670BFC}"/>
              </a:ext>
            </a:extLst>
          </p:cNvPr>
          <p:cNvSpPr/>
          <p:nvPr/>
        </p:nvSpPr>
        <p:spPr>
          <a:xfrm>
            <a:off x="1522267" y="2295209"/>
            <a:ext cx="1486625" cy="45719"/>
          </a:xfrm>
          <a:prstGeom prst="rect">
            <a:avLst/>
          </a:prstGeom>
          <a:solidFill>
            <a:srgbClr val="ED7D3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89;gfbcfd9c37a_0_23">
            <a:extLst>
              <a:ext uri="{FF2B5EF4-FFF2-40B4-BE49-F238E27FC236}">
                <a16:creationId xmlns:a16="http://schemas.microsoft.com/office/drawing/2014/main" id="{D1825880-2AA2-4CA3-9A0B-CC7642FF1F7C}"/>
              </a:ext>
            </a:extLst>
          </p:cNvPr>
          <p:cNvSpPr txBox="1"/>
          <p:nvPr/>
        </p:nvSpPr>
        <p:spPr>
          <a:xfrm>
            <a:off x="4782154" y="4422716"/>
            <a:ext cx="487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5" name="Rectangle 31">
            <a:extLst>
              <a:ext uri="{FF2B5EF4-FFF2-40B4-BE49-F238E27FC236}">
                <a16:creationId xmlns:a16="http://schemas.microsoft.com/office/drawing/2014/main" id="{EA963051-9DFD-4228-9C51-173172879704}"/>
              </a:ext>
            </a:extLst>
          </p:cNvPr>
          <p:cNvSpPr/>
          <p:nvPr/>
        </p:nvSpPr>
        <p:spPr>
          <a:xfrm>
            <a:off x="1065391" y="5779599"/>
            <a:ext cx="8700118" cy="4172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▲ </a:t>
            </a:r>
            <a:r>
              <a:rPr lang="ko-KR" altLang="en-US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자국통화이자율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 </a:t>
            </a:r>
            <a:r>
              <a:rPr lang="ko-KR" altLang="en-US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외국통화이자율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기초자산가격과 행사가를 할인</a:t>
            </a:r>
          </a:p>
        </p:txBody>
      </p:sp>
      <p:sp>
        <p:nvSpPr>
          <p:cNvPr id="27" name="Google Shape;185;gfbcfd9c37a_0_23">
            <a:extLst>
              <a:ext uri="{FF2B5EF4-FFF2-40B4-BE49-F238E27FC236}">
                <a16:creationId xmlns:a16="http://schemas.microsoft.com/office/drawing/2014/main" id="{6036B534-FD37-40FE-A8A0-3590BCE95C3F}"/>
              </a:ext>
            </a:extLst>
          </p:cNvPr>
          <p:cNvSpPr/>
          <p:nvPr/>
        </p:nvSpPr>
        <p:spPr>
          <a:xfrm>
            <a:off x="3705566" y="2301436"/>
            <a:ext cx="1486625" cy="45719"/>
          </a:xfrm>
          <a:prstGeom prst="rect">
            <a:avLst/>
          </a:prstGeom>
          <a:solidFill>
            <a:srgbClr val="ED7D3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85;gfbcfd9c37a_0_23">
            <a:extLst>
              <a:ext uri="{FF2B5EF4-FFF2-40B4-BE49-F238E27FC236}">
                <a16:creationId xmlns:a16="http://schemas.microsoft.com/office/drawing/2014/main" id="{F98E4CB0-737D-4E0D-8F3E-B8942770644E}"/>
              </a:ext>
            </a:extLst>
          </p:cNvPr>
          <p:cNvSpPr/>
          <p:nvPr/>
        </p:nvSpPr>
        <p:spPr>
          <a:xfrm>
            <a:off x="3744153" y="3203429"/>
            <a:ext cx="1486625" cy="45719"/>
          </a:xfrm>
          <a:prstGeom prst="rect">
            <a:avLst/>
          </a:prstGeom>
          <a:solidFill>
            <a:srgbClr val="ED7D3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85;gfbcfd9c37a_0_23">
            <a:extLst>
              <a:ext uri="{FF2B5EF4-FFF2-40B4-BE49-F238E27FC236}">
                <a16:creationId xmlns:a16="http://schemas.microsoft.com/office/drawing/2014/main" id="{330ECCE0-3260-4A1A-BD62-DBE5928D619A}"/>
              </a:ext>
            </a:extLst>
          </p:cNvPr>
          <p:cNvSpPr/>
          <p:nvPr/>
        </p:nvSpPr>
        <p:spPr>
          <a:xfrm>
            <a:off x="1522267" y="3195074"/>
            <a:ext cx="1486625" cy="45719"/>
          </a:xfrm>
          <a:prstGeom prst="rect">
            <a:avLst/>
          </a:prstGeom>
          <a:solidFill>
            <a:srgbClr val="ED7D3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4F384328-3C2E-4593-BF75-817CC3A93315}"/>
              </a:ext>
            </a:extLst>
          </p:cNvPr>
          <p:cNvCxnSpPr>
            <a:cxnSpLocks/>
          </p:cNvCxnSpPr>
          <p:nvPr/>
        </p:nvCxnSpPr>
        <p:spPr>
          <a:xfrm>
            <a:off x="-84930" y="1317197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3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47D2B5E6-6A3C-4ECD-AFC2-97D4BFFF5435}"/>
              </a:ext>
            </a:extLst>
          </p:cNvPr>
          <p:cNvSpPr/>
          <p:nvPr/>
        </p:nvSpPr>
        <p:spPr>
          <a:xfrm>
            <a:off x="0" y="6156153"/>
            <a:ext cx="12192000" cy="794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실제 구현 코드</a:t>
            </a: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394447" y="6280871"/>
            <a:ext cx="10796337" cy="4172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▲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Quantlib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사용한 기본적인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옵션 모형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9950304" y="701847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42C90DA-C46C-4907-B487-CB80687FEDEE}"/>
              </a:ext>
            </a:extLst>
          </p:cNvPr>
          <p:cNvCxnSpPr>
            <a:cxnSpLocks/>
          </p:cNvCxnSpPr>
          <p:nvPr/>
        </p:nvCxnSpPr>
        <p:spPr>
          <a:xfrm>
            <a:off x="0" y="131057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DC3A7F2-953C-42BE-B289-9A48F818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35" y="1310571"/>
            <a:ext cx="10626249" cy="49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47D2B5E6-6A3C-4ECD-AFC2-97D4BFFF5435}"/>
              </a:ext>
            </a:extLst>
          </p:cNvPr>
          <p:cNvSpPr/>
          <p:nvPr/>
        </p:nvSpPr>
        <p:spPr>
          <a:xfrm>
            <a:off x="0" y="6156153"/>
            <a:ext cx="12192000" cy="794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실제 구현 코드</a:t>
            </a: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394447" y="6280871"/>
            <a:ext cx="10796337" cy="4172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▲ 배당률 자리에 외국이자율을 넣어 통화옵션에 맞게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모형을 수정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9950304" y="701847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42C90DA-C46C-4907-B487-CB80687FEDEE}"/>
              </a:ext>
            </a:extLst>
          </p:cNvPr>
          <p:cNvCxnSpPr>
            <a:cxnSpLocks/>
          </p:cNvCxnSpPr>
          <p:nvPr/>
        </p:nvCxnSpPr>
        <p:spPr>
          <a:xfrm>
            <a:off x="0" y="131057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CED49F8-E337-4DF0-BE88-9D171A26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2" y="1518844"/>
            <a:ext cx="12065000" cy="4127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091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47D2B5E6-6A3C-4ECD-AFC2-97D4BFFF5435}"/>
              </a:ext>
            </a:extLst>
          </p:cNvPr>
          <p:cNvSpPr/>
          <p:nvPr/>
        </p:nvSpPr>
        <p:spPr>
          <a:xfrm>
            <a:off x="0" y="0"/>
            <a:ext cx="7513983" cy="6950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결괏값</a:t>
            </a:r>
            <a:endParaRPr lang="ko-KR" altLang="en-US" sz="4400" dirty="0">
              <a:solidFill>
                <a:srgbClr val="ED7D3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8186726" y="1872332"/>
            <a:ext cx="3793239" cy="134062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내재변동성 이용한 이론가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이론상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시장가와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동일 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Trial&amp;Error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 발생하는 오차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10346109" y="6257137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Rectangle 31">
            <a:extLst>
              <a:ext uri="{FF2B5EF4-FFF2-40B4-BE49-F238E27FC236}">
                <a16:creationId xmlns:a16="http://schemas.microsoft.com/office/drawing/2014/main" id="{B3490B21-03AE-43D9-9430-EA0BCB5509EE}"/>
              </a:ext>
            </a:extLst>
          </p:cNvPr>
          <p:cNvSpPr/>
          <p:nvPr/>
        </p:nvSpPr>
        <p:spPr>
          <a:xfrm>
            <a:off x="8186726" y="4254521"/>
            <a:ext cx="3610827" cy="4172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역사적 변동성 이용한 이론가</a:t>
            </a:r>
          </a:p>
        </p:txBody>
      </p:sp>
      <p:sp>
        <p:nvSpPr>
          <p:cNvPr id="11" name="Google Shape;210;g1034b489e18_0_3">
            <a:extLst>
              <a:ext uri="{FF2B5EF4-FFF2-40B4-BE49-F238E27FC236}">
                <a16:creationId xmlns:a16="http://schemas.microsoft.com/office/drawing/2014/main" id="{60E451C0-222F-4A14-84E7-A5A07BC7AE6D}"/>
              </a:ext>
            </a:extLst>
          </p:cNvPr>
          <p:cNvSpPr txBox="1"/>
          <p:nvPr/>
        </p:nvSpPr>
        <p:spPr>
          <a:xfrm>
            <a:off x="245175" y="1455853"/>
            <a:ext cx="7941551" cy="4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Implied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Volaitility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0.06851994398882606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price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Implied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Volaitility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</a:t>
            </a:r>
            <a:r>
              <a:rPr lang="en-US" altLang="ko-KR" b="1" dirty="0">
                <a:solidFill>
                  <a:schemeClr val="dk1"/>
                </a:solidFill>
                <a:highlight>
                  <a:schemeClr val="accent4"/>
                </a:highlight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0.006799952850207647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delta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Implied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Volaitility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</a:t>
            </a:r>
            <a:r>
              <a:rPr lang="en-US" alt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0.5412872180721738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gamma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Implied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Volaitility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</a:t>
            </a:r>
            <a:r>
              <a:rPr lang="en-US" alt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26.204092127472055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  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theta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Implied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Volaitility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</a:t>
            </a:r>
            <a:r>
              <a:rPr lang="en-US" alt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-0.0820837403520698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vega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Implied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Volaitility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</a:t>
            </a:r>
            <a:r>
              <a:rPr lang="en-US" alt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0.0008773610258002979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rho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Implied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Volaitility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</a:t>
            </a:r>
            <a:r>
              <a:rPr lang="en-US" alt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0.0002317291239076713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>
                <a:solidFill>
                  <a:schemeClr val="dk1"/>
                </a:solidFill>
                <a:highlight>
                  <a:schemeClr val="accent4"/>
                </a:highlight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Market </a:t>
            </a:r>
            <a:r>
              <a:rPr lang="ko-KR" b="1" dirty="0" err="1">
                <a:solidFill>
                  <a:schemeClr val="dk1"/>
                </a:solidFill>
                <a:highlight>
                  <a:schemeClr val="accent4"/>
                </a:highlight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Price</a:t>
            </a:r>
            <a:r>
              <a:rPr lang="ko-KR" b="1" dirty="0">
                <a:solidFill>
                  <a:schemeClr val="dk1"/>
                </a:solidFill>
                <a:highlight>
                  <a:schemeClr val="accent4"/>
                </a:highlight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 0.0068</a:t>
            </a:r>
            <a:endParaRPr b="1" dirty="0">
              <a:solidFill>
                <a:schemeClr val="dk1"/>
              </a:solidFill>
              <a:highlight>
                <a:schemeClr val="accent4"/>
              </a:highlight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price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Historical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 </a:t>
            </a:r>
            <a:r>
              <a:rPr lang="ko-KR" b="1" dirty="0">
                <a:solidFill>
                  <a:schemeClr val="dk1"/>
                </a:solidFill>
                <a:highlight>
                  <a:schemeClr val="accent4"/>
                </a:highlight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0.005230317206279866</a:t>
            </a:r>
            <a:endParaRPr b="1" dirty="0">
              <a:solidFill>
                <a:schemeClr val="dk1"/>
              </a:solidFill>
              <a:highlight>
                <a:schemeClr val="accent4"/>
              </a:highlight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delta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Historical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 0.5541556986955174  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gamma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Historical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 35.346631826766014  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Theta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Historical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 -0.06145345297523871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Vega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Historical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 0.0008739584271797817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Option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Rho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Historical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Volatility</a:t>
            </a:r>
            <a:r>
              <a:rPr lang="ko-KR" b="1" dirty="0">
                <a:solidFill>
                  <a:schemeClr val="dk1"/>
                </a:solidFill>
                <a:latin typeface="Times New Roman" panose="02020603050405020304" pitchFamily="18" charset="0"/>
                <a:ea typeface="나눔스퀘어OTF" panose="020B0600000101010101" pitchFamily="34" charset="-127"/>
                <a:cs typeface="Times New Roman" panose="02020603050405020304" pitchFamily="18" charset="0"/>
              </a:rPr>
              <a:t>)  0.00023790227613038   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Times New Roman" panose="02020603050405020304" pitchFamily="18" charset="0"/>
              <a:ea typeface="나눔스퀘어OTF" panose="020B0600000101010101" pitchFamily="34" charset="-127"/>
              <a:cs typeface="Times New Roman" panose="02020603050405020304" pitchFamily="18" charset="0"/>
              <a:sym typeface="Malgun Gothic"/>
            </a:endParaRPr>
          </a:p>
        </p:txBody>
      </p:sp>
      <p:sp>
        <p:nvSpPr>
          <p:cNvPr id="12" name="Google Shape;212;g1034b489e18_0_3">
            <a:extLst>
              <a:ext uri="{FF2B5EF4-FFF2-40B4-BE49-F238E27FC236}">
                <a16:creationId xmlns:a16="http://schemas.microsoft.com/office/drawing/2014/main" id="{410CF6CB-A2D5-4D3B-9699-90CFF52810FF}"/>
              </a:ext>
            </a:extLst>
          </p:cNvPr>
          <p:cNvSpPr txBox="1"/>
          <p:nvPr/>
        </p:nvSpPr>
        <p:spPr>
          <a:xfrm>
            <a:off x="4881763" y="3754192"/>
            <a:ext cx="648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800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endParaRPr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3" name="Google Shape;213;g1034b489e18_0_3">
            <a:extLst>
              <a:ext uri="{FF2B5EF4-FFF2-40B4-BE49-F238E27FC236}">
                <a16:creationId xmlns:a16="http://schemas.microsoft.com/office/drawing/2014/main" id="{2F53F9AA-50F2-4806-A2A9-580E40562124}"/>
              </a:ext>
            </a:extLst>
          </p:cNvPr>
          <p:cNvSpPr txBox="1"/>
          <p:nvPr/>
        </p:nvSpPr>
        <p:spPr>
          <a:xfrm>
            <a:off x="4881763" y="1369424"/>
            <a:ext cx="648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800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endParaRPr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8" name="Google Shape;216;g1034b489e18_0_3">
            <a:extLst>
              <a:ext uri="{FF2B5EF4-FFF2-40B4-BE49-F238E27FC236}">
                <a16:creationId xmlns:a16="http://schemas.microsoft.com/office/drawing/2014/main" id="{6E92D1A7-241F-45C6-84BA-1D3D422DE574}"/>
              </a:ext>
            </a:extLst>
          </p:cNvPr>
          <p:cNvSpPr txBox="1"/>
          <p:nvPr/>
        </p:nvSpPr>
        <p:spPr>
          <a:xfrm>
            <a:off x="245175" y="3558770"/>
            <a:ext cx="1189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시장가</a:t>
            </a:r>
            <a:endParaRPr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8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</a:t>
            </a:r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모형의 한계</a:t>
            </a:r>
            <a:r>
              <a:rPr lang="en-US" altLang="ko-KR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상수변동성의 가정</a:t>
            </a:r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42C90DA-C46C-4907-B487-CB80687FEDEE}"/>
              </a:ext>
            </a:extLst>
          </p:cNvPr>
          <p:cNvCxnSpPr>
            <a:cxnSpLocks/>
          </p:cNvCxnSpPr>
          <p:nvPr/>
        </p:nvCxnSpPr>
        <p:spPr>
          <a:xfrm>
            <a:off x="0" y="131057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223;gfbcfd9b7f3_2_17">
            <a:extLst>
              <a:ext uri="{FF2B5EF4-FFF2-40B4-BE49-F238E27FC236}">
                <a16:creationId xmlns:a16="http://schemas.microsoft.com/office/drawing/2014/main" id="{0342FEEA-F399-4258-9E37-EFAA1EF1D8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93" y="1529712"/>
            <a:ext cx="7085200" cy="496356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7151773" y="3615968"/>
            <a:ext cx="10796337" cy="7910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◀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Volatility Surface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내재변동성은 행사가와 만기에 따라 결정되는 변수</a:t>
            </a:r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1C1C88B2-22E6-4F57-89D5-02BBFBD1FCF7}"/>
              </a:ext>
            </a:extLst>
          </p:cNvPr>
          <p:cNvCxnSpPr>
            <a:cxnSpLocks/>
          </p:cNvCxnSpPr>
          <p:nvPr/>
        </p:nvCxnSpPr>
        <p:spPr>
          <a:xfrm>
            <a:off x="0" y="6439162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FC6BBB93-0529-4E00-9F07-2068219CB46E}"/>
              </a:ext>
            </a:extLst>
          </p:cNvPr>
          <p:cNvSpPr txBox="1">
            <a:spLocks/>
          </p:cNvSpPr>
          <p:nvPr/>
        </p:nvSpPr>
        <p:spPr>
          <a:xfrm>
            <a:off x="10266599" y="6288403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50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62D3C04A-2999-4AE3-BFC2-694786089CCE}"/>
              </a:ext>
            </a:extLst>
          </p:cNvPr>
          <p:cNvSpPr/>
          <p:nvPr/>
        </p:nvSpPr>
        <p:spPr>
          <a:xfrm>
            <a:off x="6371364" y="1893786"/>
            <a:ext cx="5820635" cy="3442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확률변동성 모델</a:t>
            </a:r>
            <a:r>
              <a:rPr lang="en-US" altLang="ko-KR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헤스톤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모델</a:t>
            </a: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6776398" y="1952618"/>
            <a:ext cx="5426629" cy="31872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무위험이자율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Vt: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기초자산의 변동성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ε: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기초자산의 변동성의 변동성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변동성의 회귀조정속도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θ: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변동성의 장기평균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W</a:t>
            </a:r>
            <a:r>
              <a:rPr lang="en-US" altLang="ko-KR" sz="2000" baseline="-250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1t</a:t>
            </a:r>
            <a:r>
              <a:rPr lang="en-US" altLang="ko-KR" sz="20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 : </a:t>
            </a:r>
            <a:r>
              <a:rPr lang="ko-KR" altLang="en-US" sz="20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기초자산 가격에 상응하는 브라운 운동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W</a:t>
            </a:r>
            <a:r>
              <a:rPr lang="en-US" altLang="ko-KR" sz="2000" baseline="-250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2t</a:t>
            </a:r>
            <a:r>
              <a:rPr lang="en-US" altLang="ko-KR" sz="20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 : </a:t>
            </a:r>
            <a:r>
              <a:rPr lang="ko-KR" altLang="en-US" sz="20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기초자산 변동성에 상응하는 브라운 운동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10266599" y="6288403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A8EAF70-1617-48DE-99D5-05C347CB8A65}"/>
              </a:ext>
            </a:extLst>
          </p:cNvPr>
          <p:cNvCxnSpPr>
            <a:cxnSpLocks/>
          </p:cNvCxnSpPr>
          <p:nvPr/>
        </p:nvCxnSpPr>
        <p:spPr>
          <a:xfrm>
            <a:off x="0" y="6439162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1">
            <a:extLst>
              <a:ext uri="{FF2B5EF4-FFF2-40B4-BE49-F238E27FC236}">
                <a16:creationId xmlns:a16="http://schemas.microsoft.com/office/drawing/2014/main" id="{EA963051-9DFD-4228-9C51-173172879704}"/>
              </a:ext>
            </a:extLst>
          </p:cNvPr>
          <p:cNvSpPr/>
          <p:nvPr/>
        </p:nvSpPr>
        <p:spPr>
          <a:xfrm>
            <a:off x="581563" y="5451932"/>
            <a:ext cx="8700118" cy="87895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① 기초자산의 가격과 변동성은  </a:t>
            </a:r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random variable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② 기초자산의 변동성의 </a:t>
            </a:r>
            <a:r>
              <a:rPr lang="ko-KR" altLang="en-US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평균 회귀 가정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4F384328-3C2E-4593-BF75-817CC3A93315}"/>
              </a:ext>
            </a:extLst>
          </p:cNvPr>
          <p:cNvCxnSpPr>
            <a:cxnSpLocks/>
          </p:cNvCxnSpPr>
          <p:nvPr/>
        </p:nvCxnSpPr>
        <p:spPr>
          <a:xfrm>
            <a:off x="-84930" y="1317197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246;gfbcfd9b7f3_2_8">
            <a:extLst>
              <a:ext uri="{FF2B5EF4-FFF2-40B4-BE49-F238E27FC236}">
                <a16:creationId xmlns:a16="http://schemas.microsoft.com/office/drawing/2014/main" id="{20E5B2EE-7423-47F4-AFEB-E5FB026DF9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494" t="28135" r="19898"/>
          <a:stretch/>
        </p:blipFill>
        <p:spPr>
          <a:xfrm>
            <a:off x="198649" y="2496063"/>
            <a:ext cx="6098627" cy="1865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7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확률변동성 모델</a:t>
            </a:r>
            <a:r>
              <a:rPr lang="en-US" altLang="ko-KR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헤스톤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모델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10266599" y="6288403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A8EAF70-1617-48DE-99D5-05C347CB8A65}"/>
              </a:ext>
            </a:extLst>
          </p:cNvPr>
          <p:cNvCxnSpPr>
            <a:cxnSpLocks/>
          </p:cNvCxnSpPr>
          <p:nvPr/>
        </p:nvCxnSpPr>
        <p:spPr>
          <a:xfrm>
            <a:off x="0" y="6439162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1">
            <a:extLst>
              <a:ext uri="{FF2B5EF4-FFF2-40B4-BE49-F238E27FC236}">
                <a16:creationId xmlns:a16="http://schemas.microsoft.com/office/drawing/2014/main" id="{EA963051-9DFD-4228-9C51-173172879704}"/>
              </a:ext>
            </a:extLst>
          </p:cNvPr>
          <p:cNvSpPr/>
          <p:nvPr/>
        </p:nvSpPr>
        <p:spPr>
          <a:xfrm>
            <a:off x="2098083" y="5608521"/>
            <a:ext cx="8700118" cy="4172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▲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fat tail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한 수익률 분포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4F384328-3C2E-4593-BF75-817CC3A93315}"/>
              </a:ext>
            </a:extLst>
          </p:cNvPr>
          <p:cNvCxnSpPr>
            <a:cxnSpLocks/>
          </p:cNvCxnSpPr>
          <p:nvPr/>
        </p:nvCxnSpPr>
        <p:spPr>
          <a:xfrm>
            <a:off x="-84930" y="1317197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oogle Shape;252;g104486199d5_1_10">
            <a:extLst>
              <a:ext uri="{FF2B5EF4-FFF2-40B4-BE49-F238E27FC236}">
                <a16:creationId xmlns:a16="http://schemas.microsoft.com/office/drawing/2014/main" id="{1D290260-5925-4AF0-8CD0-D6B59B15AB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083" y="1557940"/>
            <a:ext cx="7910902" cy="3653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328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59;g1036c01083b_0_17">
            <a:extLst>
              <a:ext uri="{FF2B5EF4-FFF2-40B4-BE49-F238E27FC236}">
                <a16:creationId xmlns:a16="http://schemas.microsoft.com/office/drawing/2014/main" id="{204CE33A-2EFE-43F1-A85E-C8065564E3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401" y="1801268"/>
            <a:ext cx="4881138" cy="36849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헤스톤</a:t>
            </a:r>
            <a:r>
              <a:rPr lang="en-US" altLang="ko-KR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</a:t>
            </a:r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실제 구현 방법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10266599" y="6288403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A8EAF70-1617-48DE-99D5-05C347CB8A65}"/>
              </a:ext>
            </a:extLst>
          </p:cNvPr>
          <p:cNvCxnSpPr>
            <a:cxnSpLocks/>
          </p:cNvCxnSpPr>
          <p:nvPr/>
        </p:nvCxnSpPr>
        <p:spPr>
          <a:xfrm>
            <a:off x="0" y="6439162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1">
            <a:extLst>
              <a:ext uri="{FF2B5EF4-FFF2-40B4-BE49-F238E27FC236}">
                <a16:creationId xmlns:a16="http://schemas.microsoft.com/office/drawing/2014/main" id="{EA963051-9DFD-4228-9C51-173172879704}"/>
              </a:ext>
            </a:extLst>
          </p:cNvPr>
          <p:cNvSpPr/>
          <p:nvPr/>
        </p:nvSpPr>
        <p:spPr>
          <a:xfrm>
            <a:off x="8044473" y="5277600"/>
            <a:ext cx="2753728" cy="4172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▲ Volatility Surface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4F384328-3C2E-4593-BF75-817CC3A93315}"/>
              </a:ext>
            </a:extLst>
          </p:cNvPr>
          <p:cNvCxnSpPr>
            <a:cxnSpLocks/>
          </p:cNvCxnSpPr>
          <p:nvPr/>
        </p:nvCxnSpPr>
        <p:spPr>
          <a:xfrm>
            <a:off x="-84930" y="1317197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63;g1036c01083b_0_17">
            <a:extLst>
              <a:ext uri="{FF2B5EF4-FFF2-40B4-BE49-F238E27FC236}">
                <a16:creationId xmlns:a16="http://schemas.microsoft.com/office/drawing/2014/main" id="{3A2DCF9D-A19D-442D-833F-DBCC251FDD91}"/>
              </a:ext>
            </a:extLst>
          </p:cNvPr>
          <p:cNvSpPr txBox="1"/>
          <p:nvPr/>
        </p:nvSpPr>
        <p:spPr>
          <a:xfrm>
            <a:off x="394447" y="1467957"/>
            <a:ext cx="2698200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[변수 산출 방법]</a:t>
            </a:r>
            <a:endParaRPr sz="2600" b="1">
              <a:solidFill>
                <a:schemeClr val="dk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2" name="Rectangle 31">
            <a:extLst>
              <a:ext uri="{FF2B5EF4-FFF2-40B4-BE49-F238E27FC236}">
                <a16:creationId xmlns:a16="http://schemas.microsoft.com/office/drawing/2014/main" id="{630B1396-F5D6-418C-81B6-2EE2F80E5B97}"/>
              </a:ext>
            </a:extLst>
          </p:cNvPr>
          <p:cNvSpPr/>
          <p:nvPr/>
        </p:nvSpPr>
        <p:spPr>
          <a:xfrm>
            <a:off x="2022809" y="5284419"/>
            <a:ext cx="3476843" cy="4172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▲ Simulation-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점프확산모형 </a:t>
            </a:r>
          </a:p>
        </p:txBody>
      </p:sp>
      <p:pic>
        <p:nvPicPr>
          <p:cNvPr id="13" name="Google Shape;260;g1036c01083b_0_17">
            <a:extLst>
              <a:ext uri="{FF2B5EF4-FFF2-40B4-BE49-F238E27FC236}">
                <a16:creationId xmlns:a16="http://schemas.microsoft.com/office/drawing/2014/main" id="{6B9872D7-90F7-4038-AB3F-016D96EDB5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47" y="2294498"/>
            <a:ext cx="6211957" cy="3006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316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B295E6-0497-4F35-82B1-09B4E49C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7" y="1686917"/>
            <a:ext cx="6913463" cy="44504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헤스톤</a:t>
            </a:r>
            <a:r>
              <a:rPr lang="en-US" altLang="ko-KR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</a:t>
            </a:r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실제 구현 코드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3269807" y="6294777"/>
            <a:ext cx="5652386" cy="4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Volatility Surface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Pricing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필요 데이터 입력 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4F384328-3C2E-4593-BF75-817CC3A93315}"/>
              </a:ext>
            </a:extLst>
          </p:cNvPr>
          <p:cNvCxnSpPr>
            <a:cxnSpLocks/>
          </p:cNvCxnSpPr>
          <p:nvPr/>
        </p:nvCxnSpPr>
        <p:spPr>
          <a:xfrm>
            <a:off x="-84930" y="1317197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3692D81A-32BC-4F37-BFBC-6A9A3CBD460E}"/>
              </a:ext>
            </a:extLst>
          </p:cNvPr>
          <p:cNvSpPr txBox="1">
            <a:spLocks/>
          </p:cNvSpPr>
          <p:nvPr/>
        </p:nvSpPr>
        <p:spPr>
          <a:xfrm>
            <a:off x="10266599" y="692164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F0F137-0BBF-4AA6-B72E-95C04E3498E3}"/>
              </a:ext>
            </a:extLst>
          </p:cNvPr>
          <p:cNvGrpSpPr/>
          <p:nvPr/>
        </p:nvGrpSpPr>
        <p:grpSpPr>
          <a:xfrm>
            <a:off x="3909392" y="1317197"/>
            <a:ext cx="8282608" cy="5480779"/>
            <a:chOff x="3909392" y="1327560"/>
            <a:chExt cx="8282608" cy="5480779"/>
          </a:xfrm>
        </p:grpSpPr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0633C014-9FAE-4154-BD36-E4A66A016B3A}"/>
                </a:ext>
              </a:extLst>
            </p:cNvPr>
            <p:cNvSpPr/>
            <p:nvPr/>
          </p:nvSpPr>
          <p:spPr>
            <a:xfrm>
              <a:off x="3909392" y="1327560"/>
              <a:ext cx="8282608" cy="49274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BB6C8A0-40C5-401B-AAEC-69749926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6408" y="1327560"/>
              <a:ext cx="7145131" cy="5480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30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78833" y="0"/>
            <a:ext cx="3992023" cy="1908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헤스톤</a:t>
            </a:r>
            <a:r>
              <a:rPr lang="en-US" altLang="ko-KR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</a:t>
            </a:r>
            <a:endParaRPr lang="en-US" altLang="ko-KR" sz="4400" dirty="0">
              <a:solidFill>
                <a:srgbClr val="ED7D3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l"/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실제 구현 코드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-811636" y="2439053"/>
            <a:ext cx="5652386" cy="44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Calibration &amp; Pricing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함수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4F384328-3C2E-4593-BF75-817CC3A93315}"/>
              </a:ext>
            </a:extLst>
          </p:cNvPr>
          <p:cNvCxnSpPr>
            <a:cxnSpLocks/>
          </p:cNvCxnSpPr>
          <p:nvPr/>
        </p:nvCxnSpPr>
        <p:spPr>
          <a:xfrm>
            <a:off x="-2" y="2231597"/>
            <a:ext cx="474969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A3C100B-07C9-49A6-BCAF-9A1E7B3BFD33}"/>
              </a:ext>
            </a:extLst>
          </p:cNvPr>
          <p:cNvSpPr txBox="1">
            <a:spLocks/>
          </p:cNvSpPr>
          <p:nvPr/>
        </p:nvSpPr>
        <p:spPr>
          <a:xfrm>
            <a:off x="0" y="6244825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75B602-8C48-41DA-BDA0-E71D6C2A4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38" y="159579"/>
            <a:ext cx="673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3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E4120B-A88E-4881-BEF2-98556B94957F}"/>
              </a:ext>
            </a:extLst>
          </p:cNvPr>
          <p:cNvSpPr/>
          <p:nvPr/>
        </p:nvSpPr>
        <p:spPr>
          <a:xfrm>
            <a:off x="4910667" y="0"/>
            <a:ext cx="72813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FFBE33-EDD2-4A26-B3AA-354F8D02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4194486" cy="1558924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INDEX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0DC450-B8D2-49BC-8F09-FB44CF00869C}"/>
              </a:ext>
            </a:extLst>
          </p:cNvPr>
          <p:cNvSpPr/>
          <p:nvPr/>
        </p:nvSpPr>
        <p:spPr>
          <a:xfrm>
            <a:off x="6537806" y="5219431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Summary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2B09D-B665-4B39-B92A-779CFDBCAF8B}"/>
              </a:ext>
            </a:extLst>
          </p:cNvPr>
          <p:cNvSpPr/>
          <p:nvPr/>
        </p:nvSpPr>
        <p:spPr>
          <a:xfrm>
            <a:off x="6537806" y="3776024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Hedging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BEBEC7-8C51-4B03-B20A-B0C81DD78326}"/>
              </a:ext>
            </a:extLst>
          </p:cNvPr>
          <p:cNvSpPr/>
          <p:nvPr/>
        </p:nvSpPr>
        <p:spPr>
          <a:xfrm>
            <a:off x="6537806" y="2288755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Pricing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A1F62-97CC-412C-9E9C-1176BED8A4E4}"/>
              </a:ext>
            </a:extLst>
          </p:cNvPr>
          <p:cNvSpPr/>
          <p:nvPr/>
        </p:nvSpPr>
        <p:spPr>
          <a:xfrm>
            <a:off x="6537806" y="815322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9AE63D-F7A2-48C9-841C-621453CBCF15}"/>
              </a:ext>
            </a:extLst>
          </p:cNvPr>
          <p:cNvSpPr/>
          <p:nvPr/>
        </p:nvSpPr>
        <p:spPr>
          <a:xfrm>
            <a:off x="5452533" y="822854"/>
            <a:ext cx="643467" cy="6434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CDAE71-3BB3-4017-9E22-3B1D6C6E3EA2}"/>
              </a:ext>
            </a:extLst>
          </p:cNvPr>
          <p:cNvSpPr/>
          <p:nvPr/>
        </p:nvSpPr>
        <p:spPr>
          <a:xfrm>
            <a:off x="5452533" y="2295736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35CC94-6DE4-4E06-8F69-20291A0F93D9}"/>
              </a:ext>
            </a:extLst>
          </p:cNvPr>
          <p:cNvSpPr/>
          <p:nvPr/>
        </p:nvSpPr>
        <p:spPr>
          <a:xfrm>
            <a:off x="5452533" y="3768618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13EBF95-85BA-47A5-BDFF-8758EF679014}"/>
              </a:ext>
            </a:extLst>
          </p:cNvPr>
          <p:cNvSpPr/>
          <p:nvPr/>
        </p:nvSpPr>
        <p:spPr>
          <a:xfrm>
            <a:off x="5452533" y="5241500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992154-E30D-47D4-92C5-C97D99C783C1}"/>
              </a:ext>
            </a:extLst>
          </p:cNvPr>
          <p:cNvCxnSpPr>
            <a:cxnSpLocks/>
          </p:cNvCxnSpPr>
          <p:nvPr/>
        </p:nvCxnSpPr>
        <p:spPr>
          <a:xfrm>
            <a:off x="5490578" y="1881029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2BE4F9-DCCC-4B7F-AF9D-EEEB4119C228}"/>
              </a:ext>
            </a:extLst>
          </p:cNvPr>
          <p:cNvCxnSpPr>
            <a:cxnSpLocks/>
          </p:cNvCxnSpPr>
          <p:nvPr/>
        </p:nvCxnSpPr>
        <p:spPr>
          <a:xfrm>
            <a:off x="5490578" y="3353910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37F09A-F0C4-430D-B198-E9CE9FEB22C6}"/>
              </a:ext>
            </a:extLst>
          </p:cNvPr>
          <p:cNvCxnSpPr>
            <a:cxnSpLocks/>
          </p:cNvCxnSpPr>
          <p:nvPr/>
        </p:nvCxnSpPr>
        <p:spPr>
          <a:xfrm>
            <a:off x="5490578" y="4826792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210DCA-19FD-4C8B-B194-D4B448A8EF68}"/>
              </a:ext>
            </a:extLst>
          </p:cNvPr>
          <p:cNvGrpSpPr/>
          <p:nvPr/>
        </p:nvGrpSpPr>
        <p:grpSpPr>
          <a:xfrm>
            <a:off x="5631916" y="1001580"/>
            <a:ext cx="284701" cy="286014"/>
            <a:chOff x="7005638" y="3978275"/>
            <a:chExt cx="344488" cy="346076"/>
          </a:xfrm>
        </p:grpSpPr>
        <p:sp>
          <p:nvSpPr>
            <p:cNvPr id="29" name="Line 253">
              <a:extLst>
                <a:ext uri="{FF2B5EF4-FFF2-40B4-BE49-F238E27FC236}">
                  <a16:creationId xmlns:a16="http://schemas.microsoft.com/office/drawing/2014/main" id="{0244EBCA-6410-4DA9-809C-964002A6B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068763"/>
              <a:ext cx="6826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0" name="Line 254">
              <a:extLst>
                <a:ext uri="{FF2B5EF4-FFF2-40B4-BE49-F238E27FC236}">
                  <a16:creationId xmlns:a16="http://schemas.microsoft.com/office/drawing/2014/main" id="{132FBC4D-BCDB-4BD0-B2BC-A5C556D89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13213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1" name="Line 255">
              <a:extLst>
                <a:ext uri="{FF2B5EF4-FFF2-40B4-BE49-F238E27FC236}">
                  <a16:creationId xmlns:a16="http://schemas.microsoft.com/office/drawing/2014/main" id="{86FBD7C6-C96A-4CBE-BF4A-EB714DCF2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59250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2" name="Line 256">
              <a:extLst>
                <a:ext uri="{FF2B5EF4-FFF2-40B4-BE49-F238E27FC236}">
                  <a16:creationId xmlns:a16="http://schemas.microsoft.com/office/drawing/2014/main" id="{8BC74C75-C266-4AD1-B608-BB9589411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203700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3" name="Oval 257">
              <a:extLst>
                <a:ext uri="{FF2B5EF4-FFF2-40B4-BE49-F238E27FC236}">
                  <a16:creationId xmlns:a16="http://schemas.microsoft.com/office/drawing/2014/main" id="{802F8EE6-18B3-45A2-8E5F-1EB916C7B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0901" y="4173538"/>
              <a:ext cx="112713" cy="112713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Line 258">
              <a:extLst>
                <a:ext uri="{FF2B5EF4-FFF2-40B4-BE49-F238E27FC236}">
                  <a16:creationId xmlns:a16="http://schemas.microsoft.com/office/drawing/2014/main" id="{48F498C8-7BD4-4A2C-9F99-D1B40E155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7738" y="4271963"/>
              <a:ext cx="52388" cy="52388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Freeform 259">
              <a:extLst>
                <a:ext uri="{FF2B5EF4-FFF2-40B4-BE49-F238E27FC236}">
                  <a16:creationId xmlns:a16="http://schemas.microsoft.com/office/drawing/2014/main" id="{6951A5AD-7B45-4E21-889B-FB03E4E2D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978275"/>
              <a:ext cx="239713" cy="315913"/>
            </a:xfrm>
            <a:custGeom>
              <a:avLst/>
              <a:gdLst>
                <a:gd name="T0" fmla="*/ 113 w 151"/>
                <a:gd name="T1" fmla="*/ 199 h 199"/>
                <a:gd name="T2" fmla="*/ 0 w 151"/>
                <a:gd name="T3" fmla="*/ 199 h 199"/>
                <a:gd name="T4" fmla="*/ 0 w 151"/>
                <a:gd name="T5" fmla="*/ 0 h 199"/>
                <a:gd name="T6" fmla="*/ 104 w 151"/>
                <a:gd name="T7" fmla="*/ 0 h 199"/>
                <a:gd name="T8" fmla="*/ 151 w 151"/>
                <a:gd name="T9" fmla="*/ 47 h 199"/>
                <a:gd name="T10" fmla="*/ 151 w 151"/>
                <a:gd name="T11" fmla="*/ 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9">
                  <a:moveTo>
                    <a:pt x="113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99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Freeform 260">
              <a:extLst>
                <a:ext uri="{FF2B5EF4-FFF2-40B4-BE49-F238E27FC236}">
                  <a16:creationId xmlns:a16="http://schemas.microsoft.com/office/drawing/2014/main" id="{EA39E40A-D664-4BBB-A6E4-E873E2D7A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3978275"/>
              <a:ext cx="74613" cy="74613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AA22F5-DADC-4291-8E05-3060EAA22433}"/>
              </a:ext>
            </a:extLst>
          </p:cNvPr>
          <p:cNvGrpSpPr/>
          <p:nvPr/>
        </p:nvGrpSpPr>
        <p:grpSpPr>
          <a:xfrm>
            <a:off x="5631915" y="3966369"/>
            <a:ext cx="286013" cy="247965"/>
            <a:chOff x="7726363" y="3648076"/>
            <a:chExt cx="346075" cy="300038"/>
          </a:xfrm>
        </p:grpSpPr>
        <p:sp>
          <p:nvSpPr>
            <p:cNvPr id="38" name="Freeform 149">
              <a:extLst>
                <a:ext uri="{FF2B5EF4-FFF2-40B4-BE49-F238E27FC236}">
                  <a16:creationId xmlns:a16="http://schemas.microsoft.com/office/drawing/2014/main" id="{285E7037-19D8-4B1D-A572-ABC1AA81C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648076"/>
              <a:ext cx="346075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Line 150">
              <a:extLst>
                <a:ext uri="{FF2B5EF4-FFF2-40B4-BE49-F238E27FC236}">
                  <a16:creationId xmlns:a16="http://schemas.microsoft.com/office/drawing/2014/main" id="{2283C209-F232-494C-8BCB-D17CF83D6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4626" y="3948113"/>
              <a:ext cx="209550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0" name="Line 151">
              <a:extLst>
                <a:ext uri="{FF2B5EF4-FFF2-40B4-BE49-F238E27FC236}">
                  <a16:creationId xmlns:a16="http://schemas.microsoft.com/office/drawing/2014/main" id="{EF551B78-3D22-4768-881A-2B4440769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9401" y="3917951"/>
              <a:ext cx="0" cy="30163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1" name="Oval 152">
              <a:extLst>
                <a:ext uri="{FF2B5EF4-FFF2-40B4-BE49-F238E27FC236}">
                  <a16:creationId xmlns:a16="http://schemas.microsoft.com/office/drawing/2014/main" id="{3EDCFA29-DBE4-4E58-A454-615D5E596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1463" y="3881438"/>
              <a:ext cx="15875" cy="14288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2" name="Line 153">
              <a:extLst>
                <a:ext uri="{FF2B5EF4-FFF2-40B4-BE49-F238E27FC236}">
                  <a16:creationId xmlns:a16="http://schemas.microsoft.com/office/drawing/2014/main" id="{436AFCD9-CDB3-4DF8-A40A-E016997A9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6363" y="3857626"/>
              <a:ext cx="346075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Oval 154">
              <a:extLst>
                <a:ext uri="{FF2B5EF4-FFF2-40B4-BE49-F238E27FC236}">
                  <a16:creationId xmlns:a16="http://schemas.microsoft.com/office/drawing/2014/main" id="{2CE4012C-369B-4F65-92E4-36E395C1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463" y="3678238"/>
              <a:ext cx="149225" cy="149225"/>
            </a:xfrm>
            <a:prstGeom prst="ellips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Freeform 155">
              <a:extLst>
                <a:ext uri="{FF2B5EF4-FFF2-40B4-BE49-F238E27FC236}">
                  <a16:creationId xmlns:a16="http://schemas.microsoft.com/office/drawing/2014/main" id="{C47D318D-3F58-4D7E-B063-2136F049C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076" y="3692526"/>
              <a:ext cx="49213" cy="117475"/>
            </a:xfrm>
            <a:custGeom>
              <a:avLst/>
              <a:gdLst>
                <a:gd name="T0" fmla="*/ 26 w 31"/>
                <a:gd name="T1" fmla="*/ 0 h 74"/>
                <a:gd name="T2" fmla="*/ 0 w 31"/>
                <a:gd name="T3" fmla="*/ 38 h 74"/>
                <a:gd name="T4" fmla="*/ 31 w 31"/>
                <a:gd name="T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74">
                  <a:moveTo>
                    <a:pt x="26" y="0"/>
                  </a:moveTo>
                  <a:lnTo>
                    <a:pt x="0" y="38"/>
                  </a:lnTo>
                  <a:lnTo>
                    <a:pt x="31" y="74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Line 156">
              <a:extLst>
                <a:ext uri="{FF2B5EF4-FFF2-40B4-BE49-F238E27FC236}">
                  <a16:creationId xmlns:a16="http://schemas.microsoft.com/office/drawing/2014/main" id="{8C71E568-E67B-4862-9CDB-F34A76BD60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4463" y="3752851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6" name="Line 157">
              <a:extLst>
                <a:ext uri="{FF2B5EF4-FFF2-40B4-BE49-F238E27FC236}">
                  <a16:creationId xmlns:a16="http://schemas.microsoft.com/office/drawing/2014/main" id="{D4A8B37E-42B5-4541-9C79-CD6C9D1E1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692526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Line 158">
              <a:extLst>
                <a:ext uri="{FF2B5EF4-FFF2-40B4-BE49-F238E27FC236}">
                  <a16:creationId xmlns:a16="http://schemas.microsoft.com/office/drawing/2014/main" id="{D7C2FA9E-5A2E-4A45-9E48-09CB64ACA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738563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8" name="Line 159">
              <a:extLst>
                <a:ext uri="{FF2B5EF4-FFF2-40B4-BE49-F238E27FC236}">
                  <a16:creationId xmlns:a16="http://schemas.microsoft.com/office/drawing/2014/main" id="{8570E594-ECFD-4008-9A44-13F93DFB62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783013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0A0038-3133-4DB6-ABAA-E27E4B0254D8}"/>
              </a:ext>
            </a:extLst>
          </p:cNvPr>
          <p:cNvGrpSpPr/>
          <p:nvPr/>
        </p:nvGrpSpPr>
        <p:grpSpPr>
          <a:xfrm>
            <a:off x="5631916" y="2474463"/>
            <a:ext cx="286013" cy="286013"/>
            <a:chOff x="8447088" y="3255963"/>
            <a:chExt cx="346075" cy="346075"/>
          </a:xfrm>
        </p:grpSpPr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75488027-1E97-4D25-806B-A2F107C9D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3255963"/>
              <a:ext cx="346075" cy="346075"/>
            </a:xfrm>
            <a:custGeom>
              <a:avLst/>
              <a:gdLst>
                <a:gd name="T0" fmla="*/ 92 w 92"/>
                <a:gd name="T1" fmla="*/ 76 h 92"/>
                <a:gd name="T2" fmla="*/ 76 w 92"/>
                <a:gd name="T3" fmla="*/ 92 h 92"/>
                <a:gd name="T4" fmla="*/ 16 w 92"/>
                <a:gd name="T5" fmla="*/ 92 h 92"/>
                <a:gd name="T6" fmla="*/ 0 w 92"/>
                <a:gd name="T7" fmla="*/ 76 h 92"/>
                <a:gd name="T8" fmla="*/ 0 w 92"/>
                <a:gd name="T9" fmla="*/ 16 h 92"/>
                <a:gd name="T10" fmla="*/ 16 w 92"/>
                <a:gd name="T11" fmla="*/ 0 h 92"/>
                <a:gd name="T12" fmla="*/ 76 w 92"/>
                <a:gd name="T13" fmla="*/ 0 h 92"/>
                <a:gd name="T14" fmla="*/ 92 w 92"/>
                <a:gd name="T15" fmla="*/ 16 h 92"/>
                <a:gd name="T16" fmla="*/ 92 w 92"/>
                <a:gd name="T17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2" y="76"/>
                  </a:moveTo>
                  <a:cubicBezTo>
                    <a:pt x="92" y="85"/>
                    <a:pt x="85" y="92"/>
                    <a:pt x="7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7" y="92"/>
                    <a:pt x="0" y="85"/>
                    <a:pt x="0" y="7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2" y="7"/>
                    <a:pt x="92" y="16"/>
                  </a:cubicBezTo>
                  <a:lnTo>
                    <a:pt x="92" y="76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FC228BB-57D9-40BB-8D32-99CA2548F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3395663"/>
              <a:ext cx="79375" cy="79375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2" name="Freeform 114">
              <a:extLst>
                <a:ext uri="{FF2B5EF4-FFF2-40B4-BE49-F238E27FC236}">
                  <a16:creationId xmlns:a16="http://schemas.microsoft.com/office/drawing/2014/main" id="{18FAAC1A-78C8-4FF8-89FA-C26E9DB2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350" y="3330575"/>
              <a:ext cx="209550" cy="211138"/>
            </a:xfrm>
            <a:custGeom>
              <a:avLst/>
              <a:gdLst>
                <a:gd name="T0" fmla="*/ 51 w 56"/>
                <a:gd name="T1" fmla="*/ 28 h 56"/>
                <a:gd name="T2" fmla="*/ 50 w 56"/>
                <a:gd name="T3" fmla="*/ 23 h 56"/>
                <a:gd name="T4" fmla="*/ 56 w 56"/>
                <a:gd name="T5" fmla="*/ 20 h 56"/>
                <a:gd name="T6" fmla="*/ 49 w 56"/>
                <a:gd name="T7" fmla="*/ 8 h 56"/>
                <a:gd name="T8" fmla="*/ 43 w 56"/>
                <a:gd name="T9" fmla="*/ 11 h 56"/>
                <a:gd name="T10" fmla="*/ 35 w 56"/>
                <a:gd name="T11" fmla="*/ 6 h 56"/>
                <a:gd name="T12" fmla="*/ 35 w 56"/>
                <a:gd name="T13" fmla="*/ 0 h 56"/>
                <a:gd name="T14" fmla="*/ 21 w 56"/>
                <a:gd name="T15" fmla="*/ 0 h 56"/>
                <a:gd name="T16" fmla="*/ 21 w 56"/>
                <a:gd name="T17" fmla="*/ 6 h 56"/>
                <a:gd name="T18" fmla="*/ 13 w 56"/>
                <a:gd name="T19" fmla="*/ 11 h 56"/>
                <a:gd name="T20" fmla="*/ 7 w 56"/>
                <a:gd name="T21" fmla="*/ 8 h 56"/>
                <a:gd name="T22" fmla="*/ 0 w 56"/>
                <a:gd name="T23" fmla="*/ 20 h 56"/>
                <a:gd name="T24" fmla="*/ 6 w 56"/>
                <a:gd name="T25" fmla="*/ 23 h 56"/>
                <a:gd name="T26" fmla="*/ 5 w 56"/>
                <a:gd name="T27" fmla="*/ 28 h 56"/>
                <a:gd name="T28" fmla="*/ 6 w 56"/>
                <a:gd name="T29" fmla="*/ 33 h 56"/>
                <a:gd name="T30" fmla="*/ 0 w 56"/>
                <a:gd name="T31" fmla="*/ 36 h 56"/>
                <a:gd name="T32" fmla="*/ 7 w 56"/>
                <a:gd name="T33" fmla="*/ 48 h 56"/>
                <a:gd name="T34" fmla="*/ 13 w 56"/>
                <a:gd name="T35" fmla="*/ 45 h 56"/>
                <a:gd name="T36" fmla="*/ 21 w 56"/>
                <a:gd name="T37" fmla="*/ 50 h 56"/>
                <a:gd name="T38" fmla="*/ 21 w 56"/>
                <a:gd name="T39" fmla="*/ 56 h 56"/>
                <a:gd name="T40" fmla="*/ 35 w 56"/>
                <a:gd name="T41" fmla="*/ 56 h 56"/>
                <a:gd name="T42" fmla="*/ 35 w 56"/>
                <a:gd name="T43" fmla="*/ 50 h 56"/>
                <a:gd name="T44" fmla="*/ 43 w 56"/>
                <a:gd name="T45" fmla="*/ 45 h 56"/>
                <a:gd name="T46" fmla="*/ 49 w 56"/>
                <a:gd name="T47" fmla="*/ 48 h 56"/>
                <a:gd name="T48" fmla="*/ 56 w 56"/>
                <a:gd name="T49" fmla="*/ 36 h 56"/>
                <a:gd name="T50" fmla="*/ 50 w 56"/>
                <a:gd name="T51" fmla="*/ 33 h 56"/>
                <a:gd name="T52" fmla="*/ 51 w 56"/>
                <a:gd name="T53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6">
                  <a:moveTo>
                    <a:pt x="51" y="28"/>
                  </a:moveTo>
                  <a:cubicBezTo>
                    <a:pt x="51" y="26"/>
                    <a:pt x="51" y="25"/>
                    <a:pt x="50" y="23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1" y="9"/>
                    <a:pt x="39" y="7"/>
                    <a:pt x="35" y="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8" y="7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5"/>
                    <a:pt x="5" y="26"/>
                    <a:pt x="5" y="28"/>
                  </a:cubicBezTo>
                  <a:cubicBezTo>
                    <a:pt x="5" y="30"/>
                    <a:pt x="5" y="31"/>
                    <a:pt x="6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8" y="49"/>
                    <a:pt x="21" y="50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9" y="49"/>
                    <a:pt x="41" y="47"/>
                    <a:pt x="43" y="45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0"/>
                    <a:pt x="51" y="28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3F8F12B-D0C2-4975-B23C-7F6F6397ED53}"/>
              </a:ext>
            </a:extLst>
          </p:cNvPr>
          <p:cNvGrpSpPr/>
          <p:nvPr/>
        </p:nvGrpSpPr>
        <p:grpSpPr>
          <a:xfrm>
            <a:off x="5645692" y="5420227"/>
            <a:ext cx="257149" cy="286013"/>
            <a:chOff x="6299200" y="5060951"/>
            <a:chExt cx="311150" cy="346075"/>
          </a:xfrm>
        </p:grpSpPr>
        <p:sp>
          <p:nvSpPr>
            <p:cNvPr id="54" name="Freeform 344">
              <a:extLst>
                <a:ext uri="{FF2B5EF4-FFF2-40B4-BE49-F238E27FC236}">
                  <a16:creationId xmlns:a16="http://schemas.microsoft.com/office/drawing/2014/main" id="{2D04D437-9BF5-4E02-AFA6-991999050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5" name="Line 345">
              <a:extLst>
                <a:ext uri="{FF2B5EF4-FFF2-40B4-BE49-F238E27FC236}">
                  <a16:creationId xmlns:a16="http://schemas.microsoft.com/office/drawing/2014/main" id="{5E1DDDC6-796B-4B55-8100-419ADC28E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4138" y="5167313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6" name="Line 346">
              <a:extLst>
                <a:ext uri="{FF2B5EF4-FFF2-40B4-BE49-F238E27FC236}">
                  <a16:creationId xmlns:a16="http://schemas.microsoft.com/office/drawing/2014/main" id="{2D066917-EDC7-4081-A3A3-3B23A9AB1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197476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7" name="Line 347">
              <a:extLst>
                <a:ext uri="{FF2B5EF4-FFF2-40B4-BE49-F238E27FC236}">
                  <a16:creationId xmlns:a16="http://schemas.microsoft.com/office/drawing/2014/main" id="{64450D8A-11C3-4AD6-92C7-346B8EC6A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27638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8" name="Line 348">
              <a:extLst>
                <a:ext uri="{FF2B5EF4-FFF2-40B4-BE49-F238E27FC236}">
                  <a16:creationId xmlns:a16="http://schemas.microsoft.com/office/drawing/2014/main" id="{36E4F8A1-8811-43DA-B451-086B729CE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57801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9" name="Rectangle 349">
              <a:extLst>
                <a:ext uri="{FF2B5EF4-FFF2-40B4-BE49-F238E27FC236}">
                  <a16:creationId xmlns:a16="http://schemas.microsoft.com/office/drawing/2014/main" id="{08FAD0A3-D251-4F9A-9C58-239A9B952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5137151"/>
              <a:ext cx="150813" cy="150813"/>
            </a:xfrm>
            <a:prstGeom prst="rect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58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헤스톤</a:t>
            </a:r>
            <a:r>
              <a:rPr lang="en-US" altLang="ko-KR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</a:t>
            </a:r>
            <a:r>
              <a:rPr lang="ko-KR" altLang="en-US" sz="4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결괏값</a:t>
            </a:r>
            <a:endParaRPr lang="ko-KR" altLang="en-US" sz="4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10266599" y="6288403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A8EAF70-1617-48DE-99D5-05C347CB8A65}"/>
              </a:ext>
            </a:extLst>
          </p:cNvPr>
          <p:cNvCxnSpPr>
            <a:cxnSpLocks/>
          </p:cNvCxnSpPr>
          <p:nvPr/>
        </p:nvCxnSpPr>
        <p:spPr>
          <a:xfrm>
            <a:off x="0" y="6439162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1">
            <a:extLst>
              <a:ext uri="{FF2B5EF4-FFF2-40B4-BE49-F238E27FC236}">
                <a16:creationId xmlns:a16="http://schemas.microsoft.com/office/drawing/2014/main" id="{EA963051-9DFD-4228-9C51-173172879704}"/>
              </a:ext>
            </a:extLst>
          </p:cNvPr>
          <p:cNvSpPr/>
          <p:nvPr/>
        </p:nvSpPr>
        <p:spPr>
          <a:xfrm>
            <a:off x="429485" y="3482093"/>
            <a:ext cx="5232288" cy="4172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▲ Heston Model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산출한 이론가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4F384328-3C2E-4593-BF75-817CC3A93315}"/>
              </a:ext>
            </a:extLst>
          </p:cNvPr>
          <p:cNvCxnSpPr>
            <a:cxnSpLocks/>
          </p:cNvCxnSpPr>
          <p:nvPr/>
        </p:nvCxnSpPr>
        <p:spPr>
          <a:xfrm>
            <a:off x="-84930" y="1317197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1">
            <a:extLst>
              <a:ext uri="{FF2B5EF4-FFF2-40B4-BE49-F238E27FC236}">
                <a16:creationId xmlns:a16="http://schemas.microsoft.com/office/drawing/2014/main" id="{630B1396-F5D6-418C-81B6-2EE2F80E5B97}"/>
              </a:ext>
            </a:extLst>
          </p:cNvPr>
          <p:cNvSpPr/>
          <p:nvPr/>
        </p:nvSpPr>
        <p:spPr>
          <a:xfrm>
            <a:off x="429485" y="1626712"/>
            <a:ext cx="11847444" cy="18022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The Market price is </a:t>
            </a:r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0.0068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theta = 0.003519, kappa = 19.126020, sigma = 0.083565, rho = 1.780919, v0 = 0.003491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The Heston model price is </a:t>
            </a:r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0.005914549658059598</a:t>
            </a:r>
          </a:p>
        </p:txBody>
      </p:sp>
      <p:sp>
        <p:nvSpPr>
          <p:cNvPr id="11" name="Rectangle 31">
            <a:extLst>
              <a:ext uri="{FF2B5EF4-FFF2-40B4-BE49-F238E27FC236}">
                <a16:creationId xmlns:a16="http://schemas.microsoft.com/office/drawing/2014/main" id="{81614680-CA23-496E-A197-67A6CB3FE479}"/>
              </a:ext>
            </a:extLst>
          </p:cNvPr>
          <p:cNvSpPr/>
          <p:nvPr/>
        </p:nvSpPr>
        <p:spPr>
          <a:xfrm>
            <a:off x="429485" y="4256550"/>
            <a:ext cx="11847444" cy="4172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Black-Scholes (Historical Volatility)  </a:t>
            </a:r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0.005230317206279866</a:t>
            </a:r>
          </a:p>
        </p:txBody>
      </p:sp>
      <p:sp>
        <p:nvSpPr>
          <p:cNvPr id="16" name="Rectangle 31">
            <a:extLst>
              <a:ext uri="{FF2B5EF4-FFF2-40B4-BE49-F238E27FC236}">
                <a16:creationId xmlns:a16="http://schemas.microsoft.com/office/drawing/2014/main" id="{790A9188-9F2A-4096-AB49-E14DA9A7F598}"/>
              </a:ext>
            </a:extLst>
          </p:cNvPr>
          <p:cNvSpPr/>
          <p:nvPr/>
        </p:nvSpPr>
        <p:spPr>
          <a:xfrm>
            <a:off x="394447" y="4751981"/>
            <a:ext cx="5232288" cy="4172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▲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Black-Scholes Model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산출한 이론가</a:t>
            </a:r>
          </a:p>
        </p:txBody>
      </p:sp>
    </p:spTree>
    <p:extLst>
      <p:ext uri="{BB962C8B-B14F-4D97-AF65-F5344CB8AC3E}">
        <p14:creationId xmlns:p14="http://schemas.microsoft.com/office/powerpoint/2010/main" val="1108744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7115335-4E77-46BC-8E34-E3E8FA33686D}"/>
              </a:ext>
            </a:extLst>
          </p:cNvPr>
          <p:cNvSpPr/>
          <p:nvPr/>
        </p:nvSpPr>
        <p:spPr>
          <a:xfrm>
            <a:off x="0" y="4956313"/>
            <a:ext cx="12192000" cy="199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결론 및 </a:t>
            </a:r>
            <a:r>
              <a:rPr lang="en-US" altLang="ko-KR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Insight</a:t>
            </a:r>
          </a:p>
        </p:txBody>
      </p: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4F384328-3C2E-4593-BF75-817CC3A93315}"/>
              </a:ext>
            </a:extLst>
          </p:cNvPr>
          <p:cNvCxnSpPr>
            <a:cxnSpLocks/>
          </p:cNvCxnSpPr>
          <p:nvPr/>
        </p:nvCxnSpPr>
        <p:spPr>
          <a:xfrm>
            <a:off x="-84930" y="1317197"/>
            <a:ext cx="1227692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1">
            <a:extLst>
              <a:ext uri="{FF2B5EF4-FFF2-40B4-BE49-F238E27FC236}">
                <a16:creationId xmlns:a16="http://schemas.microsoft.com/office/drawing/2014/main" id="{630B1396-F5D6-418C-81B6-2EE2F80E5B97}"/>
              </a:ext>
            </a:extLst>
          </p:cNvPr>
          <p:cNvSpPr/>
          <p:nvPr/>
        </p:nvSpPr>
        <p:spPr>
          <a:xfrm>
            <a:off x="7453137" y="2697276"/>
            <a:ext cx="4738863" cy="87895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Heston Price : 0.005914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Black-Scholes Price : 0.005230</a:t>
            </a:r>
          </a:p>
        </p:txBody>
      </p:sp>
      <p:sp>
        <p:nvSpPr>
          <p:cNvPr id="16" name="Rectangle 31">
            <a:extLst>
              <a:ext uri="{FF2B5EF4-FFF2-40B4-BE49-F238E27FC236}">
                <a16:creationId xmlns:a16="http://schemas.microsoft.com/office/drawing/2014/main" id="{790A9188-9F2A-4096-AB49-E14DA9A7F598}"/>
              </a:ext>
            </a:extLst>
          </p:cNvPr>
          <p:cNvSpPr/>
          <p:nvPr/>
        </p:nvSpPr>
        <p:spPr>
          <a:xfrm>
            <a:off x="394446" y="5283206"/>
            <a:ext cx="10750631" cy="134062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Normal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한 시장에서는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헤스톤과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블랙숄즈가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큰 차이를 보이지 않는다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극단적인 상황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(fat tail)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에서는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헤스톤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모델의 확률변동성이 적합하다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편리성 때문에 실무에서는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블랙숄즈를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대부분 사용한다</a:t>
            </a:r>
          </a:p>
        </p:txBody>
      </p:sp>
      <p:pic>
        <p:nvPicPr>
          <p:cNvPr id="13" name="Google Shape;296;gfbcfd9b7f3_2_35">
            <a:extLst>
              <a:ext uri="{FF2B5EF4-FFF2-40B4-BE49-F238E27FC236}">
                <a16:creationId xmlns:a16="http://schemas.microsoft.com/office/drawing/2014/main" id="{8D979B64-8628-4757-AB94-93AB560B5F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05" y="1551339"/>
            <a:ext cx="6284810" cy="3147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780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E4120B-A88E-4881-BEF2-98556B94957F}"/>
              </a:ext>
            </a:extLst>
          </p:cNvPr>
          <p:cNvSpPr/>
          <p:nvPr/>
        </p:nvSpPr>
        <p:spPr>
          <a:xfrm>
            <a:off x="4910667" y="0"/>
            <a:ext cx="72813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FFBE33-EDD2-4A26-B3AA-354F8D02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4194486" cy="1558924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INDEX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0DC450-B8D2-49BC-8F09-FB44CF00869C}"/>
              </a:ext>
            </a:extLst>
          </p:cNvPr>
          <p:cNvSpPr/>
          <p:nvPr/>
        </p:nvSpPr>
        <p:spPr>
          <a:xfrm>
            <a:off x="6537806" y="5219431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Summary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2B09D-B665-4B39-B92A-779CFDBCAF8B}"/>
              </a:ext>
            </a:extLst>
          </p:cNvPr>
          <p:cNvSpPr/>
          <p:nvPr/>
        </p:nvSpPr>
        <p:spPr>
          <a:xfrm>
            <a:off x="6537806" y="3776024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Hedging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BEBEC7-8C51-4B03-B20A-B0C81DD78326}"/>
              </a:ext>
            </a:extLst>
          </p:cNvPr>
          <p:cNvSpPr/>
          <p:nvPr/>
        </p:nvSpPr>
        <p:spPr>
          <a:xfrm>
            <a:off x="6537806" y="2288755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Pricing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A1F62-97CC-412C-9E9C-1176BED8A4E4}"/>
              </a:ext>
            </a:extLst>
          </p:cNvPr>
          <p:cNvSpPr/>
          <p:nvPr/>
        </p:nvSpPr>
        <p:spPr>
          <a:xfrm>
            <a:off x="6537806" y="815322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9AE63D-F7A2-48C9-841C-621453CBCF15}"/>
              </a:ext>
            </a:extLst>
          </p:cNvPr>
          <p:cNvSpPr/>
          <p:nvPr/>
        </p:nvSpPr>
        <p:spPr>
          <a:xfrm>
            <a:off x="5452533" y="822854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CDAE71-3BB3-4017-9E22-3B1D6C6E3EA2}"/>
              </a:ext>
            </a:extLst>
          </p:cNvPr>
          <p:cNvSpPr/>
          <p:nvPr/>
        </p:nvSpPr>
        <p:spPr>
          <a:xfrm>
            <a:off x="5452533" y="2295736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35CC94-6DE4-4E06-8F69-20291A0F93D9}"/>
              </a:ext>
            </a:extLst>
          </p:cNvPr>
          <p:cNvSpPr/>
          <p:nvPr/>
        </p:nvSpPr>
        <p:spPr>
          <a:xfrm>
            <a:off x="5452533" y="3768618"/>
            <a:ext cx="643467" cy="6434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13EBF95-85BA-47A5-BDFF-8758EF679014}"/>
              </a:ext>
            </a:extLst>
          </p:cNvPr>
          <p:cNvSpPr/>
          <p:nvPr/>
        </p:nvSpPr>
        <p:spPr>
          <a:xfrm>
            <a:off x="5452533" y="5241500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992154-E30D-47D4-92C5-C97D99C783C1}"/>
              </a:ext>
            </a:extLst>
          </p:cNvPr>
          <p:cNvCxnSpPr>
            <a:cxnSpLocks/>
          </p:cNvCxnSpPr>
          <p:nvPr/>
        </p:nvCxnSpPr>
        <p:spPr>
          <a:xfrm>
            <a:off x="5490578" y="1881029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2BE4F9-DCCC-4B7F-AF9D-EEEB4119C228}"/>
              </a:ext>
            </a:extLst>
          </p:cNvPr>
          <p:cNvCxnSpPr>
            <a:cxnSpLocks/>
          </p:cNvCxnSpPr>
          <p:nvPr/>
        </p:nvCxnSpPr>
        <p:spPr>
          <a:xfrm>
            <a:off x="5490578" y="3353910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37F09A-F0C4-430D-B198-E9CE9FEB22C6}"/>
              </a:ext>
            </a:extLst>
          </p:cNvPr>
          <p:cNvCxnSpPr>
            <a:cxnSpLocks/>
          </p:cNvCxnSpPr>
          <p:nvPr/>
        </p:nvCxnSpPr>
        <p:spPr>
          <a:xfrm>
            <a:off x="5490578" y="4826792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210DCA-19FD-4C8B-B194-D4B448A8EF68}"/>
              </a:ext>
            </a:extLst>
          </p:cNvPr>
          <p:cNvGrpSpPr/>
          <p:nvPr/>
        </p:nvGrpSpPr>
        <p:grpSpPr>
          <a:xfrm>
            <a:off x="5631916" y="1001580"/>
            <a:ext cx="284701" cy="286014"/>
            <a:chOff x="7005638" y="3978275"/>
            <a:chExt cx="344488" cy="346076"/>
          </a:xfrm>
        </p:grpSpPr>
        <p:sp>
          <p:nvSpPr>
            <p:cNvPr id="29" name="Line 253">
              <a:extLst>
                <a:ext uri="{FF2B5EF4-FFF2-40B4-BE49-F238E27FC236}">
                  <a16:creationId xmlns:a16="http://schemas.microsoft.com/office/drawing/2014/main" id="{0244EBCA-6410-4DA9-809C-964002A6B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068763"/>
              <a:ext cx="6826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0" name="Line 254">
              <a:extLst>
                <a:ext uri="{FF2B5EF4-FFF2-40B4-BE49-F238E27FC236}">
                  <a16:creationId xmlns:a16="http://schemas.microsoft.com/office/drawing/2014/main" id="{132FBC4D-BCDB-4BD0-B2BC-A5C556D89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13213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1" name="Line 255">
              <a:extLst>
                <a:ext uri="{FF2B5EF4-FFF2-40B4-BE49-F238E27FC236}">
                  <a16:creationId xmlns:a16="http://schemas.microsoft.com/office/drawing/2014/main" id="{86FBD7C6-C96A-4CBE-BF4A-EB714DCF2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59250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2" name="Line 256">
              <a:extLst>
                <a:ext uri="{FF2B5EF4-FFF2-40B4-BE49-F238E27FC236}">
                  <a16:creationId xmlns:a16="http://schemas.microsoft.com/office/drawing/2014/main" id="{8BC74C75-C266-4AD1-B608-BB9589411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203700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3" name="Oval 257">
              <a:extLst>
                <a:ext uri="{FF2B5EF4-FFF2-40B4-BE49-F238E27FC236}">
                  <a16:creationId xmlns:a16="http://schemas.microsoft.com/office/drawing/2014/main" id="{802F8EE6-18B3-45A2-8E5F-1EB916C7B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0901" y="4173538"/>
              <a:ext cx="112713" cy="112713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Line 258">
              <a:extLst>
                <a:ext uri="{FF2B5EF4-FFF2-40B4-BE49-F238E27FC236}">
                  <a16:creationId xmlns:a16="http://schemas.microsoft.com/office/drawing/2014/main" id="{48F498C8-7BD4-4A2C-9F99-D1B40E155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7738" y="4271963"/>
              <a:ext cx="52388" cy="52388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Freeform 259">
              <a:extLst>
                <a:ext uri="{FF2B5EF4-FFF2-40B4-BE49-F238E27FC236}">
                  <a16:creationId xmlns:a16="http://schemas.microsoft.com/office/drawing/2014/main" id="{6951A5AD-7B45-4E21-889B-FB03E4E2D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978275"/>
              <a:ext cx="239713" cy="315913"/>
            </a:xfrm>
            <a:custGeom>
              <a:avLst/>
              <a:gdLst>
                <a:gd name="T0" fmla="*/ 113 w 151"/>
                <a:gd name="T1" fmla="*/ 199 h 199"/>
                <a:gd name="T2" fmla="*/ 0 w 151"/>
                <a:gd name="T3" fmla="*/ 199 h 199"/>
                <a:gd name="T4" fmla="*/ 0 w 151"/>
                <a:gd name="T5" fmla="*/ 0 h 199"/>
                <a:gd name="T6" fmla="*/ 104 w 151"/>
                <a:gd name="T7" fmla="*/ 0 h 199"/>
                <a:gd name="T8" fmla="*/ 151 w 151"/>
                <a:gd name="T9" fmla="*/ 47 h 199"/>
                <a:gd name="T10" fmla="*/ 151 w 151"/>
                <a:gd name="T11" fmla="*/ 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9">
                  <a:moveTo>
                    <a:pt x="113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99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Freeform 260">
              <a:extLst>
                <a:ext uri="{FF2B5EF4-FFF2-40B4-BE49-F238E27FC236}">
                  <a16:creationId xmlns:a16="http://schemas.microsoft.com/office/drawing/2014/main" id="{EA39E40A-D664-4BBB-A6E4-E873E2D7A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3978275"/>
              <a:ext cx="74613" cy="74613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AA22F5-DADC-4291-8E05-3060EAA22433}"/>
              </a:ext>
            </a:extLst>
          </p:cNvPr>
          <p:cNvGrpSpPr/>
          <p:nvPr/>
        </p:nvGrpSpPr>
        <p:grpSpPr>
          <a:xfrm>
            <a:off x="5631116" y="3966368"/>
            <a:ext cx="286013" cy="247965"/>
            <a:chOff x="7726363" y="3648076"/>
            <a:chExt cx="346075" cy="300038"/>
          </a:xfrm>
        </p:grpSpPr>
        <p:sp>
          <p:nvSpPr>
            <p:cNvPr id="38" name="Freeform 149">
              <a:extLst>
                <a:ext uri="{FF2B5EF4-FFF2-40B4-BE49-F238E27FC236}">
                  <a16:creationId xmlns:a16="http://schemas.microsoft.com/office/drawing/2014/main" id="{285E7037-19D8-4B1D-A572-ABC1AA81C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648076"/>
              <a:ext cx="346075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Line 150">
              <a:extLst>
                <a:ext uri="{FF2B5EF4-FFF2-40B4-BE49-F238E27FC236}">
                  <a16:creationId xmlns:a16="http://schemas.microsoft.com/office/drawing/2014/main" id="{2283C209-F232-494C-8BCB-D17CF83D6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4626" y="3948113"/>
              <a:ext cx="209550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0" name="Line 151">
              <a:extLst>
                <a:ext uri="{FF2B5EF4-FFF2-40B4-BE49-F238E27FC236}">
                  <a16:creationId xmlns:a16="http://schemas.microsoft.com/office/drawing/2014/main" id="{EF551B78-3D22-4768-881A-2B4440769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9401" y="3917951"/>
              <a:ext cx="0" cy="30163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1" name="Oval 152">
              <a:extLst>
                <a:ext uri="{FF2B5EF4-FFF2-40B4-BE49-F238E27FC236}">
                  <a16:creationId xmlns:a16="http://schemas.microsoft.com/office/drawing/2014/main" id="{3EDCFA29-DBE4-4E58-A454-615D5E596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1463" y="3881438"/>
              <a:ext cx="15875" cy="14288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2" name="Line 153">
              <a:extLst>
                <a:ext uri="{FF2B5EF4-FFF2-40B4-BE49-F238E27FC236}">
                  <a16:creationId xmlns:a16="http://schemas.microsoft.com/office/drawing/2014/main" id="{436AFCD9-CDB3-4DF8-A40A-E016997A9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6363" y="3857626"/>
              <a:ext cx="346075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Oval 154">
              <a:extLst>
                <a:ext uri="{FF2B5EF4-FFF2-40B4-BE49-F238E27FC236}">
                  <a16:creationId xmlns:a16="http://schemas.microsoft.com/office/drawing/2014/main" id="{2CE4012C-369B-4F65-92E4-36E395C1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463" y="3678238"/>
              <a:ext cx="149225" cy="149225"/>
            </a:xfrm>
            <a:prstGeom prst="ellips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Freeform 155">
              <a:extLst>
                <a:ext uri="{FF2B5EF4-FFF2-40B4-BE49-F238E27FC236}">
                  <a16:creationId xmlns:a16="http://schemas.microsoft.com/office/drawing/2014/main" id="{C47D318D-3F58-4D7E-B063-2136F049C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076" y="3692526"/>
              <a:ext cx="49213" cy="117475"/>
            </a:xfrm>
            <a:custGeom>
              <a:avLst/>
              <a:gdLst>
                <a:gd name="T0" fmla="*/ 26 w 31"/>
                <a:gd name="T1" fmla="*/ 0 h 74"/>
                <a:gd name="T2" fmla="*/ 0 w 31"/>
                <a:gd name="T3" fmla="*/ 38 h 74"/>
                <a:gd name="T4" fmla="*/ 31 w 31"/>
                <a:gd name="T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74">
                  <a:moveTo>
                    <a:pt x="26" y="0"/>
                  </a:moveTo>
                  <a:lnTo>
                    <a:pt x="0" y="38"/>
                  </a:lnTo>
                  <a:lnTo>
                    <a:pt x="31" y="74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Line 156">
              <a:extLst>
                <a:ext uri="{FF2B5EF4-FFF2-40B4-BE49-F238E27FC236}">
                  <a16:creationId xmlns:a16="http://schemas.microsoft.com/office/drawing/2014/main" id="{8C71E568-E67B-4862-9CDB-F34A76BD60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4463" y="3752851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6" name="Line 157">
              <a:extLst>
                <a:ext uri="{FF2B5EF4-FFF2-40B4-BE49-F238E27FC236}">
                  <a16:creationId xmlns:a16="http://schemas.microsoft.com/office/drawing/2014/main" id="{D4A8B37E-42B5-4541-9C79-CD6C9D1E1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692526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Line 158">
              <a:extLst>
                <a:ext uri="{FF2B5EF4-FFF2-40B4-BE49-F238E27FC236}">
                  <a16:creationId xmlns:a16="http://schemas.microsoft.com/office/drawing/2014/main" id="{D7C2FA9E-5A2E-4A45-9E48-09CB64ACA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738563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8" name="Line 159">
              <a:extLst>
                <a:ext uri="{FF2B5EF4-FFF2-40B4-BE49-F238E27FC236}">
                  <a16:creationId xmlns:a16="http://schemas.microsoft.com/office/drawing/2014/main" id="{8570E594-ECFD-4008-9A44-13F93DFB62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783013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0A0038-3133-4DB6-ABAA-E27E4B0254D8}"/>
              </a:ext>
            </a:extLst>
          </p:cNvPr>
          <p:cNvGrpSpPr/>
          <p:nvPr/>
        </p:nvGrpSpPr>
        <p:grpSpPr>
          <a:xfrm>
            <a:off x="5623388" y="2467614"/>
            <a:ext cx="286013" cy="286013"/>
            <a:chOff x="8447088" y="3255963"/>
            <a:chExt cx="346075" cy="346075"/>
          </a:xfrm>
        </p:grpSpPr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75488027-1E97-4D25-806B-A2F107C9D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3255963"/>
              <a:ext cx="346075" cy="346075"/>
            </a:xfrm>
            <a:custGeom>
              <a:avLst/>
              <a:gdLst>
                <a:gd name="T0" fmla="*/ 92 w 92"/>
                <a:gd name="T1" fmla="*/ 76 h 92"/>
                <a:gd name="T2" fmla="*/ 76 w 92"/>
                <a:gd name="T3" fmla="*/ 92 h 92"/>
                <a:gd name="T4" fmla="*/ 16 w 92"/>
                <a:gd name="T5" fmla="*/ 92 h 92"/>
                <a:gd name="T6" fmla="*/ 0 w 92"/>
                <a:gd name="T7" fmla="*/ 76 h 92"/>
                <a:gd name="T8" fmla="*/ 0 w 92"/>
                <a:gd name="T9" fmla="*/ 16 h 92"/>
                <a:gd name="T10" fmla="*/ 16 w 92"/>
                <a:gd name="T11" fmla="*/ 0 h 92"/>
                <a:gd name="T12" fmla="*/ 76 w 92"/>
                <a:gd name="T13" fmla="*/ 0 h 92"/>
                <a:gd name="T14" fmla="*/ 92 w 92"/>
                <a:gd name="T15" fmla="*/ 16 h 92"/>
                <a:gd name="T16" fmla="*/ 92 w 92"/>
                <a:gd name="T17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2" y="76"/>
                  </a:moveTo>
                  <a:cubicBezTo>
                    <a:pt x="92" y="85"/>
                    <a:pt x="85" y="92"/>
                    <a:pt x="7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7" y="92"/>
                    <a:pt x="0" y="85"/>
                    <a:pt x="0" y="7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2" y="7"/>
                    <a:pt x="92" y="16"/>
                  </a:cubicBezTo>
                  <a:lnTo>
                    <a:pt x="92" y="76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FC228BB-57D9-40BB-8D32-99CA2548F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3395663"/>
              <a:ext cx="79375" cy="79375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2" name="Freeform 114">
              <a:extLst>
                <a:ext uri="{FF2B5EF4-FFF2-40B4-BE49-F238E27FC236}">
                  <a16:creationId xmlns:a16="http://schemas.microsoft.com/office/drawing/2014/main" id="{18FAAC1A-78C8-4FF8-89FA-C26E9DB2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350" y="3330575"/>
              <a:ext cx="209550" cy="211138"/>
            </a:xfrm>
            <a:custGeom>
              <a:avLst/>
              <a:gdLst>
                <a:gd name="T0" fmla="*/ 51 w 56"/>
                <a:gd name="T1" fmla="*/ 28 h 56"/>
                <a:gd name="T2" fmla="*/ 50 w 56"/>
                <a:gd name="T3" fmla="*/ 23 h 56"/>
                <a:gd name="T4" fmla="*/ 56 w 56"/>
                <a:gd name="T5" fmla="*/ 20 h 56"/>
                <a:gd name="T6" fmla="*/ 49 w 56"/>
                <a:gd name="T7" fmla="*/ 8 h 56"/>
                <a:gd name="T8" fmla="*/ 43 w 56"/>
                <a:gd name="T9" fmla="*/ 11 h 56"/>
                <a:gd name="T10" fmla="*/ 35 w 56"/>
                <a:gd name="T11" fmla="*/ 6 h 56"/>
                <a:gd name="T12" fmla="*/ 35 w 56"/>
                <a:gd name="T13" fmla="*/ 0 h 56"/>
                <a:gd name="T14" fmla="*/ 21 w 56"/>
                <a:gd name="T15" fmla="*/ 0 h 56"/>
                <a:gd name="T16" fmla="*/ 21 w 56"/>
                <a:gd name="T17" fmla="*/ 6 h 56"/>
                <a:gd name="T18" fmla="*/ 13 w 56"/>
                <a:gd name="T19" fmla="*/ 11 h 56"/>
                <a:gd name="T20" fmla="*/ 7 w 56"/>
                <a:gd name="T21" fmla="*/ 8 h 56"/>
                <a:gd name="T22" fmla="*/ 0 w 56"/>
                <a:gd name="T23" fmla="*/ 20 h 56"/>
                <a:gd name="T24" fmla="*/ 6 w 56"/>
                <a:gd name="T25" fmla="*/ 23 h 56"/>
                <a:gd name="T26" fmla="*/ 5 w 56"/>
                <a:gd name="T27" fmla="*/ 28 h 56"/>
                <a:gd name="T28" fmla="*/ 6 w 56"/>
                <a:gd name="T29" fmla="*/ 33 h 56"/>
                <a:gd name="T30" fmla="*/ 0 w 56"/>
                <a:gd name="T31" fmla="*/ 36 h 56"/>
                <a:gd name="T32" fmla="*/ 7 w 56"/>
                <a:gd name="T33" fmla="*/ 48 h 56"/>
                <a:gd name="T34" fmla="*/ 13 w 56"/>
                <a:gd name="T35" fmla="*/ 45 h 56"/>
                <a:gd name="T36" fmla="*/ 21 w 56"/>
                <a:gd name="T37" fmla="*/ 50 h 56"/>
                <a:gd name="T38" fmla="*/ 21 w 56"/>
                <a:gd name="T39" fmla="*/ 56 h 56"/>
                <a:gd name="T40" fmla="*/ 35 w 56"/>
                <a:gd name="T41" fmla="*/ 56 h 56"/>
                <a:gd name="T42" fmla="*/ 35 w 56"/>
                <a:gd name="T43" fmla="*/ 50 h 56"/>
                <a:gd name="T44" fmla="*/ 43 w 56"/>
                <a:gd name="T45" fmla="*/ 45 h 56"/>
                <a:gd name="T46" fmla="*/ 49 w 56"/>
                <a:gd name="T47" fmla="*/ 48 h 56"/>
                <a:gd name="T48" fmla="*/ 56 w 56"/>
                <a:gd name="T49" fmla="*/ 36 h 56"/>
                <a:gd name="T50" fmla="*/ 50 w 56"/>
                <a:gd name="T51" fmla="*/ 33 h 56"/>
                <a:gd name="T52" fmla="*/ 51 w 56"/>
                <a:gd name="T53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6">
                  <a:moveTo>
                    <a:pt x="51" y="28"/>
                  </a:moveTo>
                  <a:cubicBezTo>
                    <a:pt x="51" y="26"/>
                    <a:pt x="51" y="25"/>
                    <a:pt x="50" y="23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1" y="9"/>
                    <a:pt x="39" y="7"/>
                    <a:pt x="35" y="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8" y="7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5"/>
                    <a:pt x="5" y="26"/>
                    <a:pt x="5" y="28"/>
                  </a:cubicBezTo>
                  <a:cubicBezTo>
                    <a:pt x="5" y="30"/>
                    <a:pt x="5" y="31"/>
                    <a:pt x="6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8" y="49"/>
                    <a:pt x="21" y="50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9" y="49"/>
                    <a:pt x="41" y="47"/>
                    <a:pt x="43" y="45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0"/>
                    <a:pt x="51" y="28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3F8F12B-D0C2-4975-B23C-7F6F6397ED53}"/>
              </a:ext>
            </a:extLst>
          </p:cNvPr>
          <p:cNvGrpSpPr/>
          <p:nvPr/>
        </p:nvGrpSpPr>
        <p:grpSpPr>
          <a:xfrm>
            <a:off x="5645692" y="5420227"/>
            <a:ext cx="257149" cy="286013"/>
            <a:chOff x="6299200" y="5060951"/>
            <a:chExt cx="311150" cy="346075"/>
          </a:xfrm>
        </p:grpSpPr>
        <p:sp>
          <p:nvSpPr>
            <p:cNvPr id="54" name="Freeform 344">
              <a:extLst>
                <a:ext uri="{FF2B5EF4-FFF2-40B4-BE49-F238E27FC236}">
                  <a16:creationId xmlns:a16="http://schemas.microsoft.com/office/drawing/2014/main" id="{2D04D437-9BF5-4E02-AFA6-991999050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5" name="Line 345">
              <a:extLst>
                <a:ext uri="{FF2B5EF4-FFF2-40B4-BE49-F238E27FC236}">
                  <a16:creationId xmlns:a16="http://schemas.microsoft.com/office/drawing/2014/main" id="{5E1DDDC6-796B-4B55-8100-419ADC28E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4138" y="5167313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6" name="Line 346">
              <a:extLst>
                <a:ext uri="{FF2B5EF4-FFF2-40B4-BE49-F238E27FC236}">
                  <a16:creationId xmlns:a16="http://schemas.microsoft.com/office/drawing/2014/main" id="{2D066917-EDC7-4081-A3A3-3B23A9AB1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197476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7" name="Line 347">
              <a:extLst>
                <a:ext uri="{FF2B5EF4-FFF2-40B4-BE49-F238E27FC236}">
                  <a16:creationId xmlns:a16="http://schemas.microsoft.com/office/drawing/2014/main" id="{64450D8A-11C3-4AD6-92C7-346B8EC6A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27638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8" name="Line 348">
              <a:extLst>
                <a:ext uri="{FF2B5EF4-FFF2-40B4-BE49-F238E27FC236}">
                  <a16:creationId xmlns:a16="http://schemas.microsoft.com/office/drawing/2014/main" id="{36E4F8A1-8811-43DA-B451-086B729CE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57801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9" name="Rectangle 349">
              <a:extLst>
                <a:ext uri="{FF2B5EF4-FFF2-40B4-BE49-F238E27FC236}">
                  <a16:creationId xmlns:a16="http://schemas.microsoft.com/office/drawing/2014/main" id="{08FAD0A3-D251-4F9A-9C58-239A9B952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5137151"/>
              <a:ext cx="150813" cy="150813"/>
            </a:xfrm>
            <a:prstGeom prst="rect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7BE84F9E-0016-4FAA-B2E2-8D293E7C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pPr/>
              <a:t>22</a:t>
            </a:fld>
            <a:endParaRPr 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79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DC244-F29A-4D2C-BC73-8F659934AC74}"/>
              </a:ext>
            </a:extLst>
          </p:cNvPr>
          <p:cNvSpPr/>
          <p:nvPr/>
        </p:nvSpPr>
        <p:spPr>
          <a:xfrm>
            <a:off x="0" y="0"/>
            <a:ext cx="4305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CA60F-7643-4F4B-8B60-C48881E9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97" y="291864"/>
            <a:ext cx="3625103" cy="155892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Hedging</a:t>
            </a:r>
            <a:endParaRPr lang="en-US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1C7208-AD1C-4956-A618-A7056D2BE8C7}"/>
              </a:ext>
            </a:extLst>
          </p:cNvPr>
          <p:cNvGrpSpPr/>
          <p:nvPr/>
        </p:nvGrpSpPr>
        <p:grpSpPr>
          <a:xfrm>
            <a:off x="485775" y="2073933"/>
            <a:ext cx="403226" cy="405083"/>
            <a:chOff x="4841875" y="3978275"/>
            <a:chExt cx="344488" cy="3460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2BF211-A7FE-433B-B054-65EB255F2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325" y="3978275"/>
              <a:ext cx="300038" cy="3016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68">
              <a:extLst>
                <a:ext uri="{FF2B5EF4-FFF2-40B4-BE49-F238E27FC236}">
                  <a16:creationId xmlns:a16="http://schemas.microsoft.com/office/drawing/2014/main" id="{E0F65093-E553-435F-B0D6-1D619E2E3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3860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Line 69">
              <a:extLst>
                <a:ext uri="{FF2B5EF4-FFF2-40B4-BE49-F238E27FC236}">
                  <a16:creationId xmlns:a16="http://schemas.microsoft.com/office/drawing/2014/main" id="{D948C5C4-11D5-4484-88E1-0D337698B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6876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70">
              <a:extLst>
                <a:ext uri="{FF2B5EF4-FFF2-40B4-BE49-F238E27FC236}">
                  <a16:creationId xmlns:a16="http://schemas.microsoft.com/office/drawing/2014/main" id="{665EFF0D-EED0-4D8C-884C-1D890DBC7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98925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71">
              <a:extLst>
                <a:ext uri="{FF2B5EF4-FFF2-40B4-BE49-F238E27FC236}">
                  <a16:creationId xmlns:a16="http://schemas.microsoft.com/office/drawing/2014/main" id="{99C1D19E-CB74-4288-B371-FE8BB1394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29088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72">
              <a:extLst>
                <a:ext uri="{FF2B5EF4-FFF2-40B4-BE49-F238E27FC236}">
                  <a16:creationId xmlns:a16="http://schemas.microsoft.com/office/drawing/2014/main" id="{E7304113-08C8-4E19-837D-8EC20242D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5925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73">
              <a:extLst>
                <a:ext uri="{FF2B5EF4-FFF2-40B4-BE49-F238E27FC236}">
                  <a16:creationId xmlns:a16="http://schemas.microsoft.com/office/drawing/2014/main" id="{DC16A51B-7667-438D-8598-2DBB67D23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8941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74">
              <a:extLst>
                <a:ext uri="{FF2B5EF4-FFF2-40B4-BE49-F238E27FC236}">
                  <a16:creationId xmlns:a16="http://schemas.microsoft.com/office/drawing/2014/main" id="{76085782-1AAF-44AC-BC0B-5EA6C9BD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219575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5">
              <a:extLst>
                <a:ext uri="{FF2B5EF4-FFF2-40B4-BE49-F238E27FC236}">
                  <a16:creationId xmlns:a16="http://schemas.microsoft.com/office/drawing/2014/main" id="{AF013902-733D-475F-824D-6E9050F36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4038600"/>
              <a:ext cx="285750" cy="285750"/>
            </a:xfrm>
            <a:custGeom>
              <a:avLst/>
              <a:gdLst>
                <a:gd name="T0" fmla="*/ 28 w 180"/>
                <a:gd name="T1" fmla="*/ 0 h 180"/>
                <a:gd name="T2" fmla="*/ 0 w 180"/>
                <a:gd name="T3" fmla="*/ 0 h 180"/>
                <a:gd name="T4" fmla="*/ 0 w 180"/>
                <a:gd name="T5" fmla="*/ 180 h 180"/>
                <a:gd name="T6" fmla="*/ 180 w 180"/>
                <a:gd name="T7" fmla="*/ 180 h 180"/>
                <a:gd name="T8" fmla="*/ 180 w 180"/>
                <a:gd name="T9" fmla="*/ 1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0">
                  <a:moveTo>
                    <a:pt x="28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180" y="180"/>
                  </a:lnTo>
                  <a:lnTo>
                    <a:pt x="180" y="152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42657C-25EC-4135-B888-761DEDDFE8F7}"/>
              </a:ext>
            </a:extLst>
          </p:cNvPr>
          <p:cNvCxnSpPr>
            <a:cxnSpLocks/>
          </p:cNvCxnSpPr>
          <p:nvPr/>
        </p:nvCxnSpPr>
        <p:spPr>
          <a:xfrm>
            <a:off x="1028700" y="2480604"/>
            <a:ext cx="293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8D15E78-3F05-48A6-A3FE-B32AE733B4C2}"/>
              </a:ext>
            </a:extLst>
          </p:cNvPr>
          <p:cNvSpPr/>
          <p:nvPr/>
        </p:nvSpPr>
        <p:spPr>
          <a:xfrm>
            <a:off x="4699747" y="653520"/>
            <a:ext cx="7097806" cy="449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Hedge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Tading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의 이해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Flow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1448E9-AA6E-4405-B419-4FA0ADAE68F8}"/>
              </a:ext>
            </a:extLst>
          </p:cNvPr>
          <p:cNvSpPr/>
          <p:nvPr/>
        </p:nvSpPr>
        <p:spPr>
          <a:xfrm>
            <a:off x="5202768" y="2356376"/>
            <a:ext cx="5367867" cy="276998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헤징이</a:t>
            </a:r>
            <a:r>
              <a:rPr lang="ko-KR" altLang="en-US" sz="2000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 무엇인가요</a:t>
            </a:r>
            <a:endParaRPr lang="en-US" altLang="ko-KR" sz="2000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그릭스</a:t>
            </a:r>
            <a:endParaRPr lang="en-US" altLang="ko-KR" sz="2000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감마트레이딩</a:t>
            </a:r>
            <a:endParaRPr lang="en-US" altLang="ko-KR" sz="2000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옵션의 손익분석</a:t>
            </a:r>
            <a:endParaRPr lang="en-US" altLang="ko-KR" sz="2000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우리 조의 손익분석</a:t>
            </a:r>
            <a:endParaRPr lang="en-US" sz="2000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A4E46552-1801-4C3F-BB92-B7FFFC1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pPr/>
              <a:t>23</a:t>
            </a:fld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301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4">
            <a:extLst>
              <a:ext uri="{FF2B5EF4-FFF2-40B4-BE49-F238E27FC236}">
                <a16:creationId xmlns:a16="http://schemas.microsoft.com/office/drawing/2014/main" id="{566C5DB9-162A-49C9-9C1A-7981F975035E}"/>
              </a:ext>
            </a:extLst>
          </p:cNvPr>
          <p:cNvSpPr/>
          <p:nvPr/>
        </p:nvSpPr>
        <p:spPr>
          <a:xfrm>
            <a:off x="0" y="1440674"/>
            <a:ext cx="12192000" cy="2065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DED8-35FF-4572-A954-2B2B41A7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11403106" cy="791322"/>
          </a:xfrm>
        </p:spPr>
        <p:txBody>
          <a:bodyPr/>
          <a:lstStyle/>
          <a:p>
            <a:r>
              <a:rPr lang="en-US" altLang="ko-KR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HEDGING</a:t>
            </a:r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이란 무엇인가요</a:t>
            </a:r>
            <a:r>
              <a:rPr lang="en-US" altLang="ko-KR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AC4A91A8-680A-46E2-AB71-FD8B8C1142DA}"/>
              </a:ext>
            </a:extLst>
          </p:cNvPr>
          <p:cNvCxnSpPr>
            <a:cxnSpLocks/>
          </p:cNvCxnSpPr>
          <p:nvPr/>
        </p:nvCxnSpPr>
        <p:spPr>
          <a:xfrm>
            <a:off x="0" y="131057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862803D-92B2-44D1-A412-9583FE2ED8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2" y="1445327"/>
            <a:ext cx="7284612" cy="410210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 22">
            <a:extLst>
              <a:ext uri="{FF2B5EF4-FFF2-40B4-BE49-F238E27FC236}">
                <a16:creationId xmlns:a16="http://schemas.microsoft.com/office/drawing/2014/main" id="{25BD3CAD-CB35-4479-905F-F9094E4353FA}"/>
              </a:ext>
            </a:extLst>
          </p:cNvPr>
          <p:cNvSpPr/>
          <p:nvPr/>
        </p:nvSpPr>
        <p:spPr>
          <a:xfrm>
            <a:off x="7865097" y="3983788"/>
            <a:ext cx="3688616" cy="27699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 algn="ctr">
              <a:buClr>
                <a:schemeClr val="accent2"/>
              </a:buClr>
            </a:pPr>
            <a:r>
              <a:rPr lang="ko-KR" altLang="ko-KR" sz="1800" kern="100" dirty="0">
                <a:solidFill>
                  <a:srgbClr val="222222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자산</a:t>
            </a:r>
            <a:r>
              <a:rPr lang="ko-KR" altLang="en-US" sz="1800" kern="100" dirty="0">
                <a:solidFill>
                  <a:srgbClr val="222222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의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 가치하락 위험 보호</a:t>
            </a:r>
            <a:endParaRPr lang="en-US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E0E690-521D-4701-A917-7DB48B39D90F}"/>
              </a:ext>
            </a:extLst>
          </p:cNvPr>
          <p:cNvSpPr txBox="1"/>
          <p:nvPr/>
        </p:nvSpPr>
        <p:spPr>
          <a:xfrm>
            <a:off x="7865097" y="4738035"/>
            <a:ext cx="3688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kern="100" dirty="0">
                <a:solidFill>
                  <a:srgbClr val="222222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옵션의 위험을 선물로 보호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CA7EBEE9-8EDA-4098-847E-BB7F96826E5E}"/>
              </a:ext>
            </a:extLst>
          </p:cNvPr>
          <p:cNvSpPr/>
          <p:nvPr/>
        </p:nvSpPr>
        <p:spPr>
          <a:xfrm>
            <a:off x="7780021" y="1629298"/>
            <a:ext cx="4724399" cy="166199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b="1" dirty="0">
                <a:solidFill>
                  <a:srgbClr val="0070C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Hedge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 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미국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영국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[ 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hedʒ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]</a:t>
            </a:r>
            <a:endParaRPr lang="en-US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lvl="0">
              <a:buClr>
                <a:schemeClr val="accent2"/>
              </a:buClr>
            </a:pPr>
            <a:endParaRPr lang="en-US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lvl="0">
              <a:buClr>
                <a:schemeClr val="accent2"/>
              </a:buClr>
            </a:pPr>
            <a:r>
              <a:rPr 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1</a:t>
            </a:r>
            <a:r>
              <a:rPr 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명사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] 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생울타리</a:t>
            </a:r>
            <a:r>
              <a:rPr lang="en-US" altLang="ko-KR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산울타리</a:t>
            </a:r>
            <a:endParaRPr lang="en-US" altLang="ko-KR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lvl="0">
              <a:buClr>
                <a:schemeClr val="accent2"/>
              </a:buClr>
            </a:pPr>
            <a:r>
              <a:rPr 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2.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명사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] </a:t>
            </a:r>
            <a:r>
              <a:rPr lang="en-US" altLang="ko-KR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특히 금전 손실을 막기 위한</a:t>
            </a:r>
            <a:r>
              <a:rPr lang="en-US" altLang="ko-KR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대비책</a:t>
            </a:r>
            <a:endParaRPr lang="en-US" altLang="ko-KR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lvl="0">
              <a:buClr>
                <a:schemeClr val="accent2"/>
              </a:buClr>
            </a:pPr>
            <a:r>
              <a:rPr 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3</a:t>
            </a:r>
            <a:r>
              <a:rPr 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동사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] 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얼버무리다</a:t>
            </a:r>
            <a:endParaRPr lang="en-US" altLang="ko-KR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lvl="0">
              <a:buClr>
                <a:schemeClr val="accent2"/>
              </a:buClr>
            </a:pPr>
            <a:r>
              <a:rPr 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4</a:t>
            </a:r>
            <a:r>
              <a:rPr 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동사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] 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생울타리를 심다 </a:t>
            </a:r>
            <a:r>
              <a:rPr lang="en-US" altLang="ko-KR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[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두르다</a:t>
            </a:r>
            <a:r>
              <a:rPr lang="en-US" altLang="ko-KR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]</a:t>
            </a:r>
            <a:endParaRPr lang="en-US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601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2CF46C3-2F66-4FED-87B5-926A7E8BD6FF}"/>
              </a:ext>
            </a:extLst>
          </p:cNvPr>
          <p:cNvSpPr/>
          <p:nvPr/>
        </p:nvSpPr>
        <p:spPr>
          <a:xfrm>
            <a:off x="0" y="0"/>
            <a:ext cx="609599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39CD0-773E-4029-B46C-59056CAB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98905"/>
            <a:ext cx="10515600" cy="1325563"/>
          </a:xfrm>
        </p:spPr>
        <p:txBody>
          <a:bodyPr/>
          <a:lstStyle/>
          <a:p>
            <a:r>
              <a:rPr lang="en-US" altLang="ko-KR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GREEKS</a:t>
            </a:r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 의미 알기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D4673B-CBB6-4789-8248-AF3B60481F19}"/>
              </a:ext>
            </a:extLst>
          </p:cNvPr>
          <p:cNvGrpSpPr/>
          <p:nvPr/>
        </p:nvGrpSpPr>
        <p:grpSpPr>
          <a:xfrm>
            <a:off x="4182533" y="4542131"/>
            <a:ext cx="3810000" cy="1150573"/>
            <a:chOff x="4182533" y="-355600"/>
            <a:chExt cx="3810000" cy="870373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A4F591-511E-4A71-BCB1-1D9687D03A1B}"/>
                </a:ext>
              </a:extLst>
            </p:cNvPr>
            <p:cNvCxnSpPr/>
            <p:nvPr/>
          </p:nvCxnSpPr>
          <p:spPr>
            <a:xfrm>
              <a:off x="4182533" y="-355600"/>
              <a:ext cx="0" cy="870373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0AA1A-8ED1-46A1-84EE-B67797FA18DA}"/>
                </a:ext>
              </a:extLst>
            </p:cNvPr>
            <p:cNvCxnSpPr/>
            <p:nvPr/>
          </p:nvCxnSpPr>
          <p:spPr>
            <a:xfrm>
              <a:off x="7992533" y="-355600"/>
              <a:ext cx="0" cy="870373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Slide Number Placeholder 68">
            <a:extLst>
              <a:ext uri="{FF2B5EF4-FFF2-40B4-BE49-F238E27FC236}">
                <a16:creationId xmlns:a16="http://schemas.microsoft.com/office/drawing/2014/main" id="{DFA14C3F-7D55-455F-866C-5EC13414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0" name="그림 69" descr="텍스트이(가) 표시된 사진&#10;&#10;자동 생성된 설명">
            <a:extLst>
              <a:ext uri="{FF2B5EF4-FFF2-40B4-BE49-F238E27FC236}">
                <a16:creationId xmlns:a16="http://schemas.microsoft.com/office/drawing/2014/main" id="{84EA8503-FEDC-4558-B4FF-9C50774C5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1" y="2563230"/>
            <a:ext cx="5676951" cy="255418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FC911792-99E7-4D82-BED1-1A7CD6C42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53" y="2277155"/>
            <a:ext cx="5550726" cy="34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63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2CF46C3-2F66-4FED-87B5-926A7E8BD6FF}"/>
              </a:ext>
            </a:extLst>
          </p:cNvPr>
          <p:cNvSpPr/>
          <p:nvPr/>
        </p:nvSpPr>
        <p:spPr>
          <a:xfrm>
            <a:off x="5" y="1303720"/>
            <a:ext cx="12191995" cy="134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D4673B-CBB6-4789-8248-AF3B60481F19}"/>
              </a:ext>
            </a:extLst>
          </p:cNvPr>
          <p:cNvGrpSpPr/>
          <p:nvPr/>
        </p:nvGrpSpPr>
        <p:grpSpPr>
          <a:xfrm>
            <a:off x="4091093" y="4069691"/>
            <a:ext cx="3810000" cy="1150573"/>
            <a:chOff x="4182533" y="-355600"/>
            <a:chExt cx="3810000" cy="870373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A4F591-511E-4A71-BCB1-1D9687D03A1B}"/>
                </a:ext>
              </a:extLst>
            </p:cNvPr>
            <p:cNvCxnSpPr/>
            <p:nvPr/>
          </p:nvCxnSpPr>
          <p:spPr>
            <a:xfrm>
              <a:off x="4182533" y="-355600"/>
              <a:ext cx="0" cy="870373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70AA1A-8ED1-46A1-84EE-B67797FA18DA}"/>
                </a:ext>
              </a:extLst>
            </p:cNvPr>
            <p:cNvCxnSpPr/>
            <p:nvPr/>
          </p:nvCxnSpPr>
          <p:spPr>
            <a:xfrm>
              <a:off x="7992533" y="-355600"/>
              <a:ext cx="0" cy="870373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Slide Number Placeholder 68">
            <a:extLst>
              <a:ext uri="{FF2B5EF4-FFF2-40B4-BE49-F238E27FC236}">
                <a16:creationId xmlns:a16="http://schemas.microsoft.com/office/drawing/2014/main" id="{DFA14C3F-7D55-455F-866C-5EC13414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9160" y="5883910"/>
            <a:ext cx="2743200" cy="365125"/>
          </a:xfrm>
        </p:spPr>
        <p:txBody>
          <a:bodyPr/>
          <a:lstStyle/>
          <a:p>
            <a:fld id="{3845BFCF-BC39-408B-B548-F4932151338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0" name="그림 69" descr="텍스트이(가) 표시된 사진&#10;&#10;자동 생성된 설명">
            <a:extLst>
              <a:ext uri="{FF2B5EF4-FFF2-40B4-BE49-F238E27FC236}">
                <a16:creationId xmlns:a16="http://schemas.microsoft.com/office/drawing/2014/main" id="{BF9A980C-7B0C-48C0-871F-B8AC343F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60" y="123367"/>
            <a:ext cx="1652429" cy="110699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3BE67C5E-3DE0-4B72-9606-67C970C19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389" y="3860497"/>
            <a:ext cx="3532250" cy="226157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9F26336-2A69-4FF6-9E7A-CD817179856A}"/>
              </a:ext>
            </a:extLst>
          </p:cNvPr>
          <p:cNvSpPr txBox="1"/>
          <p:nvPr/>
        </p:nvSpPr>
        <p:spPr>
          <a:xfrm>
            <a:off x="-49486" y="29645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선형 파생상품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ex) </a:t>
            </a:r>
            <a:r>
              <a:rPr lang="ko-KR" altLang="ko-KR" sz="18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선물</a:t>
            </a:r>
            <a:r>
              <a:rPr lang="en-US" altLang="ko-KR" sz="18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선도</a:t>
            </a:r>
            <a:r>
              <a:rPr lang="en-US" altLang="ko-KR" sz="18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스왑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ACC8B0-116B-41E6-9C25-C7D43E0EEA2C}"/>
              </a:ext>
            </a:extLst>
          </p:cNvPr>
          <p:cNvSpPr txBox="1"/>
          <p:nvPr/>
        </p:nvSpPr>
        <p:spPr>
          <a:xfrm>
            <a:off x="7438571" y="2955548"/>
            <a:ext cx="3269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비선형 파생상품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ex)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옵션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16AD9BD1-CCE8-4220-9263-626ADD5DF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464" y="3922419"/>
            <a:ext cx="3411096" cy="2224628"/>
          </a:xfrm>
          <a:prstGeom prst="rect">
            <a:avLst/>
          </a:prstGeom>
        </p:spPr>
      </p:pic>
      <p:sp>
        <p:nvSpPr>
          <p:cNvPr id="77" name="Title 1">
            <a:extLst>
              <a:ext uri="{FF2B5EF4-FFF2-40B4-BE49-F238E27FC236}">
                <a16:creationId xmlns:a16="http://schemas.microsoft.com/office/drawing/2014/main" id="{A769B5E1-53F5-4364-B161-40A1FEA4B3FE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GREEKS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Delta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9" name="Rectangle 31">
            <a:extLst>
              <a:ext uri="{FF2B5EF4-FFF2-40B4-BE49-F238E27FC236}">
                <a16:creationId xmlns:a16="http://schemas.microsoft.com/office/drawing/2014/main" id="{A469A87A-E862-4063-9EF2-AECCA6E7963D}"/>
              </a:ext>
            </a:extLst>
          </p:cNvPr>
          <p:cNvSpPr/>
          <p:nvPr/>
        </p:nvSpPr>
        <p:spPr>
          <a:xfrm>
            <a:off x="337397" y="1567223"/>
            <a:ext cx="7507392" cy="8309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감마트레이딩을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이해하기 위한 도구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#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델타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델타 </a:t>
            </a:r>
            <a:r>
              <a:rPr lang="en-US" altLang="ko-KR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기초자산 가격의 변화에 따른 포지션의 변화 정도</a:t>
            </a:r>
          </a:p>
        </p:txBody>
      </p:sp>
    </p:spTree>
    <p:extLst>
      <p:ext uri="{BB962C8B-B14F-4D97-AF65-F5344CB8AC3E}">
        <p14:creationId xmlns:p14="http://schemas.microsoft.com/office/powerpoint/2010/main" val="2438544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62D3C04A-2999-4AE3-BFC2-694786089CCE}"/>
              </a:ext>
            </a:extLst>
          </p:cNvPr>
          <p:cNvSpPr/>
          <p:nvPr/>
        </p:nvSpPr>
        <p:spPr>
          <a:xfrm>
            <a:off x="0" y="1618817"/>
            <a:ext cx="12192000" cy="2755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정적헤징과</a:t>
            </a:r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4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동적헤징</a:t>
            </a:r>
            <a:endParaRPr lang="en-US" sz="4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7BBD9F4C-1F6E-408B-91B2-72A116770636}"/>
              </a:ext>
            </a:extLst>
          </p:cNvPr>
          <p:cNvCxnSpPr>
            <a:cxnSpLocks/>
          </p:cNvCxnSpPr>
          <p:nvPr/>
        </p:nvCxnSpPr>
        <p:spPr>
          <a:xfrm>
            <a:off x="0" y="131057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F1E543D4-706E-4757-AA27-D624D093EF87}"/>
              </a:ext>
            </a:extLst>
          </p:cNvPr>
          <p:cNvSpPr txBox="1">
            <a:spLocks/>
          </p:cNvSpPr>
          <p:nvPr/>
        </p:nvSpPr>
        <p:spPr>
          <a:xfrm>
            <a:off x="9479280" y="691940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GREEKS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Delta</a:t>
            </a:r>
            <a:endParaRPr 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102" name="Picture 6" descr="Money bag free icon">
            <a:extLst>
              <a:ext uri="{FF2B5EF4-FFF2-40B4-BE49-F238E27FC236}">
                <a16:creationId xmlns:a16="http://schemas.microsoft.com/office/drawing/2014/main" id="{D3962D0C-9F47-4E36-8797-0C7DEAB78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93" y="2287687"/>
            <a:ext cx="1417320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rofits">
            <a:extLst>
              <a:ext uri="{FF2B5EF4-FFF2-40B4-BE49-F238E27FC236}">
                <a16:creationId xmlns:a16="http://schemas.microsoft.com/office/drawing/2014/main" id="{AFC2D112-ABA5-40D8-B489-180EC8F6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93" y="4780812"/>
            <a:ext cx="1417320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31">
            <a:extLst>
              <a:ext uri="{FF2B5EF4-FFF2-40B4-BE49-F238E27FC236}">
                <a16:creationId xmlns:a16="http://schemas.microsoft.com/office/drawing/2014/main" id="{2F7BE87B-7E19-4D0A-94B7-0645C28D1688}"/>
              </a:ext>
            </a:extLst>
          </p:cNvPr>
          <p:cNvSpPr/>
          <p:nvPr/>
        </p:nvSpPr>
        <p:spPr>
          <a:xfrm>
            <a:off x="3202517" y="5073973"/>
            <a:ext cx="7507392" cy="8309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동적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헤징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(Dynamic hedging)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비선형 파생상품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옵션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재헤지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필요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우리 팀이 하는 것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3202517" y="2580848"/>
            <a:ext cx="7507392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정적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헤징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(Static Hedging)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선형 파생상품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선물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선도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스왑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985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747316-0D8E-4B5F-99EA-93779544F2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0"/>
          <a:stretch/>
        </p:blipFill>
        <p:spPr bwMode="auto">
          <a:xfrm>
            <a:off x="2280509" y="3086515"/>
            <a:ext cx="3458401" cy="328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A1BAD8-4B32-4965-AA9E-08F1A8077A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091" y="3086515"/>
            <a:ext cx="3458401" cy="317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1DEDAFC-2182-4F7E-A06B-2C775EFAA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245" y="599662"/>
            <a:ext cx="5731510" cy="22644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59C78E-8C28-4471-9908-0D634DF3808F}"/>
              </a:ext>
            </a:extLst>
          </p:cNvPr>
          <p:cNvSpPr txBox="1">
            <a:spLocks/>
          </p:cNvSpPr>
          <p:nvPr/>
        </p:nvSpPr>
        <p:spPr>
          <a:xfrm>
            <a:off x="10271760" y="6373054"/>
            <a:ext cx="1920240" cy="484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GREEKS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Delta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3A5ABB3B-5C5D-488B-B892-B9DD0F145761}"/>
              </a:ext>
            </a:extLst>
          </p:cNvPr>
          <p:cNvCxnSpPr>
            <a:cxnSpLocks/>
          </p:cNvCxnSpPr>
          <p:nvPr/>
        </p:nvCxnSpPr>
        <p:spPr>
          <a:xfrm>
            <a:off x="0" y="637025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3">
            <a:extLst>
              <a:ext uri="{FF2B5EF4-FFF2-40B4-BE49-F238E27FC236}">
                <a16:creationId xmlns:a16="http://schemas.microsoft.com/office/drawing/2014/main" id="{3D57177A-3EC2-4C65-B1A7-8FABDB9DBB80}"/>
              </a:ext>
            </a:extLst>
          </p:cNvPr>
          <p:cNvSpPr/>
          <p:nvPr/>
        </p:nvSpPr>
        <p:spPr>
          <a:xfrm>
            <a:off x="5" y="-507"/>
            <a:ext cx="12191995" cy="3031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① Delta = 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옵션의 헤지 비율</a:t>
            </a:r>
            <a:endParaRPr lang="en-US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② 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콜옵션의</a:t>
            </a:r>
            <a:r>
              <a:rPr lang="en-US" altLang="ko-KR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Delta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 , </a:t>
            </a:r>
            <a:r>
              <a:rPr lang="ko-KR" altLang="en-US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풋옵션의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Delta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endParaRPr lang="en-US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08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F4C4013B-F3FA-4235-9BDB-29A2D9A3D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82" y="3311753"/>
            <a:ext cx="7379035" cy="28499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CF46C3-2F66-4FED-87B5-926A7E8BD6FF}"/>
              </a:ext>
            </a:extLst>
          </p:cNvPr>
          <p:cNvSpPr/>
          <p:nvPr/>
        </p:nvSpPr>
        <p:spPr>
          <a:xfrm>
            <a:off x="5" y="1303720"/>
            <a:ext cx="12191995" cy="134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A769B5E1-53F5-4364-B161-40A1FEA4B3FE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GREEKS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Theta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9" name="Rectangle 31">
            <a:extLst>
              <a:ext uri="{FF2B5EF4-FFF2-40B4-BE49-F238E27FC236}">
                <a16:creationId xmlns:a16="http://schemas.microsoft.com/office/drawing/2014/main" id="{A469A87A-E862-4063-9EF2-AECCA6E7963D}"/>
              </a:ext>
            </a:extLst>
          </p:cNvPr>
          <p:cNvSpPr/>
          <p:nvPr/>
        </p:nvSpPr>
        <p:spPr>
          <a:xfrm>
            <a:off x="337396" y="1567223"/>
            <a:ext cx="10985924" cy="110799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감마트레이딩을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이해하기 위한 도구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#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세타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세타</a:t>
            </a:r>
            <a:r>
              <a:rPr lang="en-US" altLang="ko-KR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시간이 한 단위 변화할 때 내 포지션이 얼마나 변하는가를 나타내는 민감도</a:t>
            </a:r>
            <a:r>
              <a:rPr lang="en-US" altLang="ko-KR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 (</a:t>
            </a:r>
            <a:r>
              <a:rPr lang="ko-KR" altLang="en-US" dirty="0" err="1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하루동안의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 시간가치 감소</a:t>
            </a:r>
            <a:r>
              <a:rPr lang="en-US" altLang="ko-KR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)</a:t>
            </a:r>
            <a:endParaRPr lang="ko-KR" altLang="en-US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ko-KR" altLang="en-US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FDA040A-2538-42C5-B20B-65AF866CA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39" y="86656"/>
            <a:ext cx="1652429" cy="1092249"/>
          </a:xfrm>
          <a:prstGeom prst="rect">
            <a:avLst/>
          </a:prstGeom>
        </p:spPr>
      </p:pic>
      <p:sp>
        <p:nvSpPr>
          <p:cNvPr id="20" name="Rectangle 13">
            <a:extLst>
              <a:ext uri="{FF2B5EF4-FFF2-40B4-BE49-F238E27FC236}">
                <a16:creationId xmlns:a16="http://schemas.microsoft.com/office/drawing/2014/main" id="{9D2B19AF-87E9-4747-91F1-FEF0E9C491D2}"/>
              </a:ext>
            </a:extLst>
          </p:cNvPr>
          <p:cNvSpPr/>
          <p:nvPr/>
        </p:nvSpPr>
        <p:spPr>
          <a:xfrm>
            <a:off x="0" y="1346841"/>
            <a:ext cx="12191995" cy="134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① </a:t>
            </a:r>
            <a:r>
              <a:rPr lang="ko-KR" altLang="en-US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유러피안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옵션의 </a:t>
            </a:r>
            <a:r>
              <a:rPr lang="ko-KR" altLang="en-US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세타는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콜이든 </a:t>
            </a:r>
            <a:r>
              <a:rPr lang="ko-KR" altLang="en-US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풋이든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기본적으로 마이너스 값을 갖고</a:t>
            </a:r>
            <a:endParaRPr lang="en-US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② 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내가 </a:t>
            </a:r>
            <a:r>
              <a:rPr lang="ko-KR" altLang="en-US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롱포지션이라면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음의 </a:t>
            </a:r>
            <a:r>
              <a:rPr lang="ko-KR" altLang="en-US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세타</a:t>
            </a:r>
            <a:r>
              <a:rPr lang="en-US" altLang="ko-KR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숏포지션이라면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양의 </a:t>
            </a:r>
            <a:r>
              <a:rPr lang="ko-KR" altLang="en-US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세타를</a:t>
            </a:r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가지게 된다</a:t>
            </a:r>
            <a:r>
              <a:rPr lang="en-US" altLang="ko-KR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478579-CC9B-44B0-B1AE-37F0BB726A58}"/>
              </a:ext>
            </a:extLst>
          </p:cNvPr>
          <p:cNvGrpSpPr/>
          <p:nvPr/>
        </p:nvGrpSpPr>
        <p:grpSpPr>
          <a:xfrm>
            <a:off x="5" y="2576789"/>
            <a:ext cx="12191995" cy="4319840"/>
            <a:chOff x="0" y="2538160"/>
            <a:chExt cx="12191995" cy="4319840"/>
          </a:xfrm>
        </p:grpSpPr>
        <p:pic>
          <p:nvPicPr>
            <p:cNvPr id="16" name="그림 15" descr="테이블이(가) 표시된 사진&#10;&#10;자동 생성된 설명">
              <a:extLst>
                <a:ext uri="{FF2B5EF4-FFF2-40B4-BE49-F238E27FC236}">
                  <a16:creationId xmlns:a16="http://schemas.microsoft.com/office/drawing/2014/main" id="{61707D70-B129-47D1-9AD6-09348E6E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2696" y="3581400"/>
              <a:ext cx="6886608" cy="2659729"/>
            </a:xfrm>
            <a:prstGeom prst="rect">
              <a:avLst/>
            </a:prstGeom>
          </p:spPr>
        </p:pic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C3758C48-715B-4A98-AF66-FAB716A70DBA}"/>
                </a:ext>
              </a:extLst>
            </p:cNvPr>
            <p:cNvSpPr/>
            <p:nvPr/>
          </p:nvSpPr>
          <p:spPr>
            <a:xfrm>
              <a:off x="0" y="2538160"/>
              <a:ext cx="12191995" cy="4319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AD46D4C-2E11-423D-8822-C81388366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7506" y="2876181"/>
              <a:ext cx="3497426" cy="338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367E23B-335B-49A2-8394-2F6735E6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7068" y="2876181"/>
              <a:ext cx="3497426" cy="337096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8129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62D3C04A-2999-4AE3-BFC2-694786089CCE}"/>
              </a:ext>
            </a:extLst>
          </p:cNvPr>
          <p:cNvSpPr/>
          <p:nvPr/>
        </p:nvSpPr>
        <p:spPr>
          <a:xfrm>
            <a:off x="0" y="1464695"/>
            <a:ext cx="12192000" cy="1525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THEME1. </a:t>
            </a:r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통화옵션 </a:t>
            </a:r>
            <a:r>
              <a:rPr lang="en-US" altLang="ko-KR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</a:t>
            </a: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7BBD9F4C-1F6E-408B-91B2-72A116770636}"/>
              </a:ext>
            </a:extLst>
          </p:cNvPr>
          <p:cNvCxnSpPr>
            <a:cxnSpLocks/>
          </p:cNvCxnSpPr>
          <p:nvPr/>
        </p:nvCxnSpPr>
        <p:spPr>
          <a:xfrm>
            <a:off x="0" y="131057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394447" y="1641157"/>
            <a:ext cx="9712079" cy="110799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Step1. 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Garman–Kohlhagen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 구현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Step2.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Heston Model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 구현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Step3.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11/19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행사가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1.1275 12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월 만기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Euro FX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콜옵션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</a:p>
        </p:txBody>
      </p:sp>
      <p:pic>
        <p:nvPicPr>
          <p:cNvPr id="10" name="Google Shape;119;g101facf7ed8_0_0">
            <a:extLst>
              <a:ext uri="{FF2B5EF4-FFF2-40B4-BE49-F238E27FC236}">
                <a16:creationId xmlns:a16="http://schemas.microsoft.com/office/drawing/2014/main" id="{580DED89-9BC6-4710-8079-D4B4729D9C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945" y="3144254"/>
            <a:ext cx="4916727" cy="36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0;g101facf7ed8_0_0">
            <a:extLst>
              <a:ext uri="{FF2B5EF4-FFF2-40B4-BE49-F238E27FC236}">
                <a16:creationId xmlns:a16="http://schemas.microsoft.com/office/drawing/2014/main" id="{D18F8DA1-8381-4C6D-A69F-12EDD801279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008" y="3144254"/>
            <a:ext cx="4046639" cy="3620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492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2CF46C3-2F66-4FED-87B5-926A7E8BD6FF}"/>
              </a:ext>
            </a:extLst>
          </p:cNvPr>
          <p:cNvSpPr/>
          <p:nvPr/>
        </p:nvSpPr>
        <p:spPr>
          <a:xfrm>
            <a:off x="5" y="1303720"/>
            <a:ext cx="12191995" cy="1929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9" name="Slide Number Placeholder 68">
            <a:extLst>
              <a:ext uri="{FF2B5EF4-FFF2-40B4-BE49-F238E27FC236}">
                <a16:creationId xmlns:a16="http://schemas.microsoft.com/office/drawing/2014/main" id="{DFA14C3F-7D55-455F-866C-5EC13414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9160" y="5883910"/>
            <a:ext cx="2743200" cy="365125"/>
          </a:xfrm>
        </p:spPr>
        <p:txBody>
          <a:bodyPr/>
          <a:lstStyle/>
          <a:p>
            <a:fld id="{3845BFCF-BC39-408B-B548-F4932151338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A769B5E1-53F5-4364-B161-40A1FEA4B3FE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GREEKS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Gamma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9" name="Rectangle 31">
            <a:extLst>
              <a:ext uri="{FF2B5EF4-FFF2-40B4-BE49-F238E27FC236}">
                <a16:creationId xmlns:a16="http://schemas.microsoft.com/office/drawing/2014/main" id="{A469A87A-E862-4063-9EF2-AECCA6E7963D}"/>
              </a:ext>
            </a:extLst>
          </p:cNvPr>
          <p:cNvSpPr/>
          <p:nvPr/>
        </p:nvSpPr>
        <p:spPr>
          <a:xfrm>
            <a:off x="337397" y="1567223"/>
            <a:ext cx="7507392" cy="13849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감마트레이딩을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이해하기 위한 마지막 도구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#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감마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감마 </a:t>
            </a:r>
            <a:r>
              <a:rPr lang="en-US" altLang="ko-KR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기초자산 가격의 변화에 대한 옵션 가격의 </a:t>
            </a:r>
            <a:r>
              <a:rPr lang="en-US" altLang="ko-KR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차 미분 값</a:t>
            </a:r>
            <a:endParaRPr lang="en-US" altLang="ko-KR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Segoe UI" panose="020B0502040204020203" pitchFamily="34" charset="0"/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Segoe UI" panose="020B0502040204020203" pitchFamily="34" charset="0"/>
              </a:rPr>
              <a:t>델타만으로 설명할 수 없는 포지션의 변화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67E9C93-BA21-4B9C-9225-1A0A7D2B3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32" y="173658"/>
            <a:ext cx="1610794" cy="10564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FC7A1B-B076-450F-A65A-6CA962DA1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507" y="3306408"/>
            <a:ext cx="4856643" cy="318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0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6774DAC3-7846-424A-98F0-DC7036F1535C}"/>
              </a:ext>
            </a:extLst>
          </p:cNvPr>
          <p:cNvSpPr/>
          <p:nvPr/>
        </p:nvSpPr>
        <p:spPr>
          <a:xfrm>
            <a:off x="-101599" y="0"/>
            <a:ext cx="12321206" cy="2992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FF6111-46A7-4CFF-8FDD-DBCBBAF41E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71" y="3066968"/>
            <a:ext cx="3362337" cy="326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3629E8-DFE3-4838-9EDB-52A024F059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025" y="3066969"/>
            <a:ext cx="3303615" cy="323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6A2B819-E429-47A4-AE38-3B68A95BB6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18"/>
          <a:stretch/>
        </p:blipFill>
        <p:spPr>
          <a:xfrm>
            <a:off x="2890328" y="184077"/>
            <a:ext cx="6409314" cy="23951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C4EFD4-EF84-4840-95A3-529AADFB0B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36" y="3066968"/>
            <a:ext cx="3382648" cy="32743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410F4F-C67B-4586-A023-53CE1A625ED2}"/>
              </a:ext>
            </a:extLst>
          </p:cNvPr>
          <p:cNvSpPr txBox="1">
            <a:spLocks/>
          </p:cNvSpPr>
          <p:nvPr/>
        </p:nvSpPr>
        <p:spPr>
          <a:xfrm>
            <a:off x="10271760" y="6370251"/>
            <a:ext cx="1920240" cy="487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GREEKS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Gamma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2EA16A74-E1F2-401E-AB5C-E84E3D5CD70F}"/>
              </a:ext>
            </a:extLst>
          </p:cNvPr>
          <p:cNvCxnSpPr>
            <a:cxnSpLocks/>
          </p:cNvCxnSpPr>
          <p:nvPr/>
        </p:nvCxnSpPr>
        <p:spPr>
          <a:xfrm>
            <a:off x="0" y="637025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>
            <a:extLst>
              <a:ext uri="{FF2B5EF4-FFF2-40B4-BE49-F238E27FC236}">
                <a16:creationId xmlns:a16="http://schemas.microsoft.com/office/drawing/2014/main" id="{02813239-B64C-459F-B968-520E2181CF3A}"/>
              </a:ext>
            </a:extLst>
          </p:cNvPr>
          <p:cNvSpPr/>
          <p:nvPr/>
        </p:nvSpPr>
        <p:spPr>
          <a:xfrm>
            <a:off x="6096000" y="0"/>
            <a:ext cx="609599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F5E1B6-C441-46E5-83CA-EB73928A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2" y="2522574"/>
            <a:ext cx="5286343" cy="240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F81C6-B9E6-42F4-91C7-CABC0DA47B77}"/>
              </a:ext>
            </a:extLst>
          </p:cNvPr>
          <p:cNvSpPr txBox="1"/>
          <p:nvPr/>
        </p:nvSpPr>
        <p:spPr>
          <a:xfrm>
            <a:off x="6186306" y="4684889"/>
            <a:ext cx="8077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실현변동성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실제로 기초자산 가격이 얼마나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크게 또는 작게 움직였는지를 말함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B8651-BBA1-4A42-8C9A-F4DCFC9206BC}"/>
              </a:ext>
            </a:extLst>
          </p:cNvPr>
          <p:cNvSpPr txBox="1"/>
          <p:nvPr/>
        </p:nvSpPr>
        <p:spPr>
          <a:xfrm>
            <a:off x="3105346" y="3557747"/>
            <a:ext cx="2187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롱감마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 </a:t>
            </a:r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숏세타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716F8-2927-46F3-B696-9CA6C50C3760}"/>
              </a:ext>
            </a:extLst>
          </p:cNvPr>
          <p:cNvSpPr txBox="1"/>
          <p:nvPr/>
        </p:nvSpPr>
        <p:spPr>
          <a:xfrm>
            <a:off x="3105346" y="4177814"/>
            <a:ext cx="2372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숏감마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롱세타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91E93-7C07-458D-80A8-D161691C0706}"/>
              </a:ext>
            </a:extLst>
          </p:cNvPr>
          <p:cNvSpPr txBox="1"/>
          <p:nvPr/>
        </p:nvSpPr>
        <p:spPr>
          <a:xfrm>
            <a:off x="6319405" y="2401416"/>
            <a:ext cx="609599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세타수익의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원천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시간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롱세타포지션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시간으로 인한 수익 창출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숏세타포지션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시간으로 인한 손실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감마수익의 원천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실현변동성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롱감마포지션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변동성 상승으로 인한 수익 창출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숏감마포지션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변동성 상승으로 인한 손실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DB2D3B-B6EF-49ED-9C6A-4CB93B30224F}"/>
              </a:ext>
            </a:extLst>
          </p:cNvPr>
          <p:cNvSpPr txBox="1">
            <a:spLocks/>
          </p:cNvSpPr>
          <p:nvPr/>
        </p:nvSpPr>
        <p:spPr>
          <a:xfrm>
            <a:off x="394442" y="215551"/>
            <a:ext cx="11403106" cy="150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GREEKS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Gamma &amp; Theta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153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CA5D65-908F-4EDC-97EA-8DE4612C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485" y="393503"/>
            <a:ext cx="7174452" cy="3925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F1141-2C30-49FE-90D3-908F322A64B3}"/>
              </a:ext>
            </a:extLst>
          </p:cNvPr>
          <p:cNvSpPr txBox="1"/>
          <p:nvPr/>
        </p:nvSpPr>
        <p:spPr>
          <a:xfrm>
            <a:off x="541204" y="12200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옵션 트레이딩은 변동성에 대한 베팅이다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B84449-1359-4B7A-9776-4EAD94A69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200" y="4504981"/>
            <a:ext cx="7469599" cy="20912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907C820-6170-42AD-BAFE-9DB146FAEADA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Volatility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변동성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502AD822-0BAF-44B0-9799-6E92D816D2E8}"/>
              </a:ext>
            </a:extLst>
          </p:cNvPr>
          <p:cNvCxnSpPr>
            <a:cxnSpLocks/>
          </p:cNvCxnSpPr>
          <p:nvPr/>
        </p:nvCxnSpPr>
        <p:spPr>
          <a:xfrm>
            <a:off x="0" y="1156448"/>
            <a:ext cx="4978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102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4E6B778F-1927-4F7B-8CE0-454A6C27B85C}"/>
              </a:ext>
            </a:extLst>
          </p:cNvPr>
          <p:cNvSpPr/>
          <p:nvPr/>
        </p:nvSpPr>
        <p:spPr>
          <a:xfrm>
            <a:off x="1" y="-101600"/>
            <a:ext cx="12219606" cy="721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7A80D-C406-4F28-9C5E-3AA7A5CDD81F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옵션 손익분석</a:t>
            </a:r>
            <a:r>
              <a:rPr lang="en-US" altLang="ko-KR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with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GREEKS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7170" name="Picture 2" descr="Crowdfunding free icon">
            <a:extLst>
              <a:ext uri="{FF2B5EF4-FFF2-40B4-BE49-F238E27FC236}">
                <a16:creationId xmlns:a16="http://schemas.microsoft.com/office/drawing/2014/main" id="{2577113F-79E4-4852-BA29-477E0E088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78" y="251460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amma free icon">
            <a:extLst>
              <a:ext uri="{FF2B5EF4-FFF2-40B4-BE49-F238E27FC236}">
                <a16:creationId xmlns:a16="http://schemas.microsoft.com/office/drawing/2014/main" id="{F32557F6-0DFD-4433-9317-529D17634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84" y="2484928"/>
            <a:ext cx="481999" cy="48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elta">
            <a:extLst>
              <a:ext uri="{FF2B5EF4-FFF2-40B4-BE49-F238E27FC236}">
                <a16:creationId xmlns:a16="http://schemas.microsoft.com/office/drawing/2014/main" id="{BEEF6579-6334-4AF0-8DDB-A2DBB93E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453" y="3646003"/>
            <a:ext cx="395861" cy="3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heta">
            <a:extLst>
              <a:ext uri="{FF2B5EF4-FFF2-40B4-BE49-F238E27FC236}">
                <a16:creationId xmlns:a16="http://schemas.microsoft.com/office/drawing/2014/main" id="{B325D6F2-A197-4326-9374-C3F640FA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000" y="1841497"/>
            <a:ext cx="482000" cy="4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E74C9-B022-4100-B2FA-FF1D885FC73F}"/>
              </a:ext>
            </a:extLst>
          </p:cNvPr>
          <p:cNvSpPr txBox="1"/>
          <p:nvPr/>
        </p:nvSpPr>
        <p:spPr>
          <a:xfrm>
            <a:off x="7209710" y="2210345"/>
            <a:ext cx="618234" cy="91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ν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E3B45F-9A68-447A-9469-0D0F9010E9E2}"/>
              </a:ext>
            </a:extLst>
          </p:cNvPr>
          <p:cNvSpPr txBox="1"/>
          <p:nvPr/>
        </p:nvSpPr>
        <p:spPr>
          <a:xfrm>
            <a:off x="7572205" y="3429000"/>
            <a:ext cx="618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ρ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FE868-F31B-43F3-A600-2E777C49F657}"/>
              </a:ext>
            </a:extLst>
          </p:cNvPr>
          <p:cNvSpPr txBox="1"/>
          <p:nvPr/>
        </p:nvSpPr>
        <p:spPr>
          <a:xfrm>
            <a:off x="7209710" y="4811916"/>
            <a:ext cx="1425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Vanna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64B4E4-5449-4AB0-85DB-A93E0555237A}"/>
              </a:ext>
            </a:extLst>
          </p:cNvPr>
          <p:cNvSpPr txBox="1"/>
          <p:nvPr/>
        </p:nvSpPr>
        <p:spPr>
          <a:xfrm>
            <a:off x="5528734" y="5418444"/>
            <a:ext cx="1312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 err="1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Vomma</a:t>
            </a:r>
            <a:endParaRPr lang="en-US" altLang="ko-KR" b="1" i="0" dirty="0">
              <a:solidFill>
                <a:srgbClr val="000000"/>
              </a:solidFill>
              <a:effectLst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2D5C4-B723-42E9-A9BC-C0F478DC55C1}"/>
              </a:ext>
            </a:extLst>
          </p:cNvPr>
          <p:cNvSpPr txBox="1"/>
          <p:nvPr/>
        </p:nvSpPr>
        <p:spPr>
          <a:xfrm>
            <a:off x="4207045" y="4658028"/>
            <a:ext cx="825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85671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E273E0-BC2F-4B3D-8B33-A18D91283A14}"/>
              </a:ext>
            </a:extLst>
          </p:cNvPr>
          <p:cNvSpPr txBox="1"/>
          <p:nvPr/>
        </p:nvSpPr>
        <p:spPr>
          <a:xfrm>
            <a:off x="-167642" y="1237356"/>
            <a:ext cx="6096000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# </a:t>
            </a:r>
            <a:r>
              <a:rPr lang="ko-KR" altLang="ko-KR" sz="18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옵션 손익 분석을 위한 도구 </a:t>
            </a:r>
            <a:r>
              <a:rPr lang="en-US" altLang="ko-KR" sz="18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1" kern="10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테일러전개</a:t>
            </a:r>
            <a:endParaRPr lang="ko-KR" altLang="ko-KR" sz="1800" kern="10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9AD49DA-C7FC-4475-9405-319170BE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11" y="988756"/>
            <a:ext cx="5670475" cy="875764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8F09A3D-1E3D-42AB-A76A-7D3AD804E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349" y="2271722"/>
            <a:ext cx="7248949" cy="2721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BEA67C-FCEE-4D3E-8ED5-33105F2DF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476" y="5572125"/>
            <a:ext cx="5681764" cy="5942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C92C47-BC4F-465F-B30E-441665F1F7F6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옵션 손익분석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BE145D2A-F8D3-4BE5-9785-CB64B4FBF698}"/>
              </a:ext>
            </a:extLst>
          </p:cNvPr>
          <p:cNvCxnSpPr>
            <a:cxnSpLocks/>
          </p:cNvCxnSpPr>
          <p:nvPr/>
        </p:nvCxnSpPr>
        <p:spPr>
          <a:xfrm>
            <a:off x="0" y="1156448"/>
            <a:ext cx="4978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929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D100D39D-B1CD-42AB-9FB1-599EF33C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3" y="1462664"/>
            <a:ext cx="5443947" cy="23757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4B8F05-BD0F-4D1B-B826-D52FC1692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968" y="4623225"/>
            <a:ext cx="3868115" cy="4632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FEF468-4947-468E-B150-E2B5FCFF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405" y="1750549"/>
            <a:ext cx="5923268" cy="36447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3E4696-2A08-4886-A500-780B0636C9F6}"/>
              </a:ext>
            </a:extLst>
          </p:cNvPr>
          <p:cNvSpPr txBox="1">
            <a:spLocks/>
          </p:cNvSpPr>
          <p:nvPr/>
        </p:nvSpPr>
        <p:spPr>
          <a:xfrm>
            <a:off x="9516533" y="6370251"/>
            <a:ext cx="2675467" cy="487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옵션 손익 분석</a:t>
            </a:r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테일러전개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849A0CFC-2381-4A30-858B-F62233927AE2}"/>
              </a:ext>
            </a:extLst>
          </p:cNvPr>
          <p:cNvCxnSpPr>
            <a:cxnSpLocks/>
          </p:cNvCxnSpPr>
          <p:nvPr/>
        </p:nvCxnSpPr>
        <p:spPr>
          <a:xfrm>
            <a:off x="0" y="637025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82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40BEFA00-89F8-4E02-A345-28B4AB3B9603}"/>
              </a:ext>
            </a:extLst>
          </p:cNvPr>
          <p:cNvSpPr/>
          <p:nvPr/>
        </p:nvSpPr>
        <p:spPr>
          <a:xfrm>
            <a:off x="-129206" y="5624995"/>
            <a:ext cx="12321206" cy="70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5A03DD-6B89-40C6-AAE4-FAC33A76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47" y="524933"/>
            <a:ext cx="5773619" cy="40970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0952CC-9C47-489D-888C-F39F8F9ED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065" y="4566152"/>
            <a:ext cx="3595529" cy="974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ADA51A-E81E-4242-A1EE-AFAA413F5224}"/>
              </a:ext>
            </a:extLst>
          </p:cNvPr>
          <p:cNvSpPr txBox="1"/>
          <p:nvPr/>
        </p:nvSpPr>
        <p:spPr>
          <a:xfrm>
            <a:off x="394447" y="1233005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델타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감마 사이의 관계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39F362-F3A9-4615-BA2E-664AC0D0F990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옵션 손익분석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DA3A385A-6D43-4D7A-AA3F-58B132CB9EA7}"/>
              </a:ext>
            </a:extLst>
          </p:cNvPr>
          <p:cNvCxnSpPr>
            <a:cxnSpLocks/>
          </p:cNvCxnSpPr>
          <p:nvPr/>
        </p:nvCxnSpPr>
        <p:spPr>
          <a:xfrm>
            <a:off x="0" y="1156448"/>
            <a:ext cx="4978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1094AD-8284-4854-B5A2-9A467B3529ED}"/>
              </a:ext>
            </a:extLst>
          </p:cNvPr>
          <p:cNvSpPr txBox="1"/>
          <p:nvPr/>
        </p:nvSpPr>
        <p:spPr>
          <a:xfrm>
            <a:off x="2376311" y="5794365"/>
            <a:ext cx="7439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1800" kern="1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무위험상황 하에서 옵션의 가치</a:t>
            </a:r>
            <a:r>
              <a:rPr lang="ko-KR" altLang="en-US" sz="1800" kern="1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는</a:t>
            </a:r>
            <a:r>
              <a:rPr lang="ko-KR" altLang="ko-KR" sz="1800" kern="1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 델타와 </a:t>
            </a:r>
            <a:r>
              <a:rPr lang="ko-KR" altLang="ko-KR" sz="1800" kern="100" dirty="0" err="1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세타</a:t>
            </a:r>
            <a:r>
              <a:rPr lang="en-US" altLang="ko-KR" sz="1800" kern="1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그리고 감마로 표현할 수 있다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246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40BEFA00-89F8-4E02-A345-28B4AB3B9603}"/>
              </a:ext>
            </a:extLst>
          </p:cNvPr>
          <p:cNvSpPr/>
          <p:nvPr/>
        </p:nvSpPr>
        <p:spPr>
          <a:xfrm>
            <a:off x="-129206" y="5624995"/>
            <a:ext cx="12321206" cy="70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DA51A-E81E-4242-A1EE-AFAA413F5224}"/>
              </a:ext>
            </a:extLst>
          </p:cNvPr>
          <p:cNvSpPr txBox="1"/>
          <p:nvPr/>
        </p:nvSpPr>
        <p:spPr>
          <a:xfrm>
            <a:off x="394447" y="1233005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델타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감마 사이의 관계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39F362-F3A9-4615-BA2E-664AC0D0F990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옵션 손익분석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DA3A385A-6D43-4D7A-AA3F-58B132CB9EA7}"/>
              </a:ext>
            </a:extLst>
          </p:cNvPr>
          <p:cNvCxnSpPr>
            <a:cxnSpLocks/>
          </p:cNvCxnSpPr>
          <p:nvPr/>
        </p:nvCxnSpPr>
        <p:spPr>
          <a:xfrm>
            <a:off x="0" y="1156448"/>
            <a:ext cx="4978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1094AD-8284-4854-B5A2-9A467B3529ED}"/>
              </a:ext>
            </a:extLst>
          </p:cNvPr>
          <p:cNvSpPr txBox="1"/>
          <p:nvPr/>
        </p:nvSpPr>
        <p:spPr>
          <a:xfrm>
            <a:off x="2376311" y="5794365"/>
            <a:ext cx="7439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kern="10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기초자산 가격 변화의 부호와 무관해진 </a:t>
            </a:r>
            <a:r>
              <a:rPr lang="ko-KR" altLang="en-US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옵션 포트폴리오의 값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9B35FF-8B7A-4BA4-9F06-1D45FE22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23" y="2051613"/>
            <a:ext cx="3369600" cy="3105150"/>
          </a:xfrm>
          <a:prstGeom prst="rect">
            <a:avLst/>
          </a:prstGeom>
        </p:spPr>
      </p:pic>
      <p:pic>
        <p:nvPicPr>
          <p:cNvPr id="13" name="그림 12" descr="텍스트, 안테나이(가) 표시된 사진&#10;&#10;자동 생성된 설명">
            <a:extLst>
              <a:ext uri="{FF2B5EF4-FFF2-40B4-BE49-F238E27FC236}">
                <a16:creationId xmlns:a16="http://schemas.microsoft.com/office/drawing/2014/main" id="{81D10712-521C-4E90-8F56-A4C4F5B37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18"/>
          <a:stretch/>
        </p:blipFill>
        <p:spPr>
          <a:xfrm>
            <a:off x="5754349" y="468371"/>
            <a:ext cx="5267254" cy="226793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C6DDDF6-C592-4FC7-82AD-EAE668F4F7D7}"/>
              </a:ext>
            </a:extLst>
          </p:cNvPr>
          <p:cNvSpPr/>
          <p:nvPr/>
        </p:nvSpPr>
        <p:spPr>
          <a:xfrm>
            <a:off x="9779590" y="134196"/>
            <a:ext cx="1117423" cy="256695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335D8C-0502-455F-923C-264707157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176" y="3451788"/>
            <a:ext cx="2905125" cy="17049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CA16AF-F204-448E-AC10-E7E82DD97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75" y="1771707"/>
            <a:ext cx="4724400" cy="360997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1A61E2-E5D6-45AB-9080-C59A14F50743}"/>
              </a:ext>
            </a:extLst>
          </p:cNvPr>
          <p:cNvGrpSpPr/>
          <p:nvPr/>
        </p:nvGrpSpPr>
        <p:grpSpPr>
          <a:xfrm>
            <a:off x="0" y="1771706"/>
            <a:ext cx="12192000" cy="4561361"/>
            <a:chOff x="0" y="1771706"/>
            <a:chExt cx="12192000" cy="4561361"/>
          </a:xfrm>
        </p:grpSpPr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38908A48-0A42-4F8F-A300-63C40C82105C}"/>
                </a:ext>
              </a:extLst>
            </p:cNvPr>
            <p:cNvSpPr/>
            <p:nvPr/>
          </p:nvSpPr>
          <p:spPr>
            <a:xfrm>
              <a:off x="0" y="1771706"/>
              <a:ext cx="12192000" cy="4561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23" name="그림 22" descr="텍스트, 스크린샷, 장치이(가) 표시된 사진&#10;&#10;자동 생성된 설명">
              <a:extLst>
                <a:ext uri="{FF2B5EF4-FFF2-40B4-BE49-F238E27FC236}">
                  <a16:creationId xmlns:a16="http://schemas.microsoft.com/office/drawing/2014/main" id="{C6C7346A-1478-47AA-A53A-F583EDE8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7526" y="3311793"/>
              <a:ext cx="9681927" cy="1805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945FD2-694B-4FD8-A390-62960DE7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7" y="1850099"/>
            <a:ext cx="11308080" cy="430576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C53C9DD-AE00-4048-BCB5-C01221F00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208478"/>
            <a:ext cx="5117830" cy="14328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E9A64B-2586-40A4-8046-AB599861DEDC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SMTM_BOOK </a:t>
            </a:r>
            <a:r>
              <a:rPr lang="en-US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Long Call position</a:t>
            </a:r>
            <a:endParaRPr lang="en-US" dirty="0">
              <a:solidFill>
                <a:srgbClr val="ED7D3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EE209535-69FA-48DD-9CCA-0727668E59FD}"/>
              </a:ext>
            </a:extLst>
          </p:cNvPr>
          <p:cNvCxnSpPr>
            <a:cxnSpLocks/>
          </p:cNvCxnSpPr>
          <p:nvPr/>
        </p:nvCxnSpPr>
        <p:spPr>
          <a:xfrm>
            <a:off x="0" y="1156448"/>
            <a:ext cx="64008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4030B6-93EC-44B2-9B1F-8A308C7C5085}"/>
              </a:ext>
            </a:extLst>
          </p:cNvPr>
          <p:cNvSpPr txBox="1"/>
          <p:nvPr/>
        </p:nvSpPr>
        <p:spPr>
          <a:xfrm>
            <a:off x="394447" y="1233005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 조의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델타헤지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포트폴리오 손익 분석</a:t>
            </a:r>
          </a:p>
        </p:txBody>
      </p:sp>
    </p:spTree>
    <p:extLst>
      <p:ext uri="{BB962C8B-B14F-4D97-AF65-F5344CB8AC3E}">
        <p14:creationId xmlns:p14="http://schemas.microsoft.com/office/powerpoint/2010/main" val="423627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62D3C04A-2999-4AE3-BFC2-694786089CCE}"/>
              </a:ext>
            </a:extLst>
          </p:cNvPr>
          <p:cNvSpPr/>
          <p:nvPr/>
        </p:nvSpPr>
        <p:spPr>
          <a:xfrm>
            <a:off x="-1" y="1310570"/>
            <a:ext cx="12192000" cy="5547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THEME2. </a:t>
            </a:r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통화옵션 </a:t>
            </a:r>
            <a:r>
              <a:rPr lang="ko-KR" altLang="en-US" sz="4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델타헤징</a:t>
            </a:r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 </a:t>
            </a:r>
            <a:r>
              <a:rPr lang="ko-KR" altLang="en-US" sz="4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감마트레이딩</a:t>
            </a:r>
            <a:endParaRPr lang="en-US" altLang="ko-KR" sz="4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7BBD9F4C-1F6E-408B-91B2-72A116770636}"/>
              </a:ext>
            </a:extLst>
          </p:cNvPr>
          <p:cNvCxnSpPr>
            <a:cxnSpLocks/>
          </p:cNvCxnSpPr>
          <p:nvPr/>
        </p:nvCxnSpPr>
        <p:spPr>
          <a:xfrm>
            <a:off x="0" y="131057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1015371" y="2052724"/>
            <a:ext cx="10541551" cy="37548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buClr>
                <a:schemeClr val="accent2"/>
              </a:buClr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행사가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1.1650 12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월 만기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Euro FX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선물옵션</a:t>
            </a:r>
            <a:endParaRPr lang="en-US" altLang="ko-KR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Step1.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(15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동안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모형을 통해 델타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감마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세타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산출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Step2.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델타헤징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buClr>
                <a:schemeClr val="accent2"/>
              </a:buClr>
              <a:buFontTx/>
              <a:buChar char="-"/>
            </a:pP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롱콜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숏스트래들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포지션에서 유로달러 선물을 매수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매도하여 델타를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 맞춤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buClr>
                <a:schemeClr val="accent2"/>
              </a:buClr>
              <a:buFontTx/>
              <a:buChar char="-"/>
            </a:pP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Step3.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Daily/Total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손익 계산</a:t>
            </a:r>
          </a:p>
          <a:p>
            <a:pPr>
              <a:buClr>
                <a:schemeClr val="accent2"/>
              </a:buClr>
            </a:pP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옵션 손익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선물 손익</a:t>
            </a:r>
          </a:p>
          <a:p>
            <a:pPr>
              <a:buClr>
                <a:schemeClr val="accent2"/>
              </a:buClr>
            </a:pP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감마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세타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손익 근사치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산출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1289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2E9A64B-2586-40A4-8046-AB599861DEDC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SMTM_BOOK </a:t>
            </a:r>
            <a:r>
              <a:rPr lang="en-US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Long Call position</a:t>
            </a:r>
            <a:endParaRPr lang="en-US" dirty="0">
              <a:solidFill>
                <a:srgbClr val="ED7D3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EE209535-69FA-48DD-9CCA-0727668E59FD}"/>
              </a:ext>
            </a:extLst>
          </p:cNvPr>
          <p:cNvCxnSpPr>
            <a:cxnSpLocks/>
          </p:cNvCxnSpPr>
          <p:nvPr/>
        </p:nvCxnSpPr>
        <p:spPr>
          <a:xfrm>
            <a:off x="0" y="1156448"/>
            <a:ext cx="64008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4030B6-93EC-44B2-9B1F-8A308C7C5085}"/>
              </a:ext>
            </a:extLst>
          </p:cNvPr>
          <p:cNvSpPr txBox="1"/>
          <p:nvPr/>
        </p:nvSpPr>
        <p:spPr>
          <a:xfrm>
            <a:off x="394447" y="1233005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 조의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델타헤지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포트폴리오 손익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6A3F53-9E89-4AC1-9EE1-220A8315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2045789"/>
            <a:ext cx="11641195" cy="39661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34DD21A-B54D-45A7-8278-5C32BA2755EF}"/>
              </a:ext>
            </a:extLst>
          </p:cNvPr>
          <p:cNvGrpSpPr/>
          <p:nvPr/>
        </p:nvGrpSpPr>
        <p:grpSpPr>
          <a:xfrm>
            <a:off x="6174825" y="0"/>
            <a:ext cx="6096000" cy="6858000"/>
            <a:chOff x="6174825" y="0"/>
            <a:chExt cx="6096000" cy="6858000"/>
          </a:xfrm>
        </p:grpSpPr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5CC3FDCB-D836-49B7-9F33-F72CA3718F2A}"/>
                </a:ext>
              </a:extLst>
            </p:cNvPr>
            <p:cNvSpPr/>
            <p:nvPr/>
          </p:nvSpPr>
          <p:spPr>
            <a:xfrm>
              <a:off x="6253655" y="0"/>
              <a:ext cx="593834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565E2F1-108F-4BCA-984D-1B1642C44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9170" y="2246787"/>
              <a:ext cx="3805686" cy="376512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0D86C31-932F-461A-A4AC-BE07CB3E9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6740" y="2246787"/>
              <a:ext cx="1399249" cy="37651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3B8F0E-2117-425F-9544-18DAEB0D8865}"/>
                </a:ext>
              </a:extLst>
            </p:cNvPr>
            <p:cNvSpPr txBox="1"/>
            <p:nvPr/>
          </p:nvSpPr>
          <p:spPr>
            <a:xfrm>
              <a:off x="6174825" y="632840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ED7D3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옵션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-70,000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달러 손실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rgbClr val="ED7D3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선물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115,000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달러 이익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▶ Long Call position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에서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이익을 봄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88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2E9A64B-2586-40A4-8046-AB599861DEDC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SMTM_BOOK </a:t>
            </a:r>
            <a:r>
              <a:rPr lang="en-US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Long Call position</a:t>
            </a:r>
            <a:endParaRPr lang="en-US" dirty="0">
              <a:solidFill>
                <a:srgbClr val="ED7D3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EE209535-69FA-48DD-9CCA-0727668E59FD}"/>
              </a:ext>
            </a:extLst>
          </p:cNvPr>
          <p:cNvCxnSpPr>
            <a:cxnSpLocks/>
          </p:cNvCxnSpPr>
          <p:nvPr/>
        </p:nvCxnSpPr>
        <p:spPr>
          <a:xfrm>
            <a:off x="0" y="1156448"/>
            <a:ext cx="64008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4030B6-93EC-44B2-9B1F-8A308C7C5085}"/>
              </a:ext>
            </a:extLst>
          </p:cNvPr>
          <p:cNvSpPr txBox="1"/>
          <p:nvPr/>
        </p:nvSpPr>
        <p:spPr>
          <a:xfrm>
            <a:off x="394447" y="1233005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 조의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델타헤지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포트폴리오 손익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E9A2E7-38B0-4416-B64A-CAC306587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70" y="1947770"/>
            <a:ext cx="10889740" cy="45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53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2E9A64B-2586-40A4-8046-AB599861DEDC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SMTM_BOOK </a:t>
            </a:r>
            <a:r>
              <a:rPr lang="en-US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Short Straddle position</a:t>
            </a:r>
            <a:endParaRPr lang="en-US" dirty="0">
              <a:solidFill>
                <a:srgbClr val="ED7D3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EE209535-69FA-48DD-9CCA-0727668E59FD}"/>
              </a:ext>
            </a:extLst>
          </p:cNvPr>
          <p:cNvCxnSpPr>
            <a:cxnSpLocks/>
          </p:cNvCxnSpPr>
          <p:nvPr/>
        </p:nvCxnSpPr>
        <p:spPr>
          <a:xfrm>
            <a:off x="0" y="1156448"/>
            <a:ext cx="708397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4030B6-93EC-44B2-9B1F-8A308C7C5085}"/>
              </a:ext>
            </a:extLst>
          </p:cNvPr>
          <p:cNvSpPr txBox="1"/>
          <p:nvPr/>
        </p:nvSpPr>
        <p:spPr>
          <a:xfrm>
            <a:off x="394447" y="1233005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 조의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델타헤지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포트폴리오 손익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1541E6-A766-482E-8A3A-827235392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9" y="1590762"/>
            <a:ext cx="6637434" cy="5179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8BEA44-AD49-46DC-9887-C1A37008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098" y="2723466"/>
            <a:ext cx="2238768" cy="372237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1CA4F78-86F2-43F4-BCEB-70660E68E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103" y="1369883"/>
            <a:ext cx="4834759" cy="13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26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2E9A64B-2586-40A4-8046-AB599861DEDC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SMTM_BOOK </a:t>
            </a:r>
            <a:r>
              <a:rPr lang="en-US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Short Straddle position</a:t>
            </a:r>
            <a:endParaRPr lang="en-US" dirty="0">
              <a:solidFill>
                <a:srgbClr val="ED7D3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EE209535-69FA-48DD-9CCA-0727668E59FD}"/>
              </a:ext>
            </a:extLst>
          </p:cNvPr>
          <p:cNvCxnSpPr>
            <a:cxnSpLocks/>
          </p:cNvCxnSpPr>
          <p:nvPr/>
        </p:nvCxnSpPr>
        <p:spPr>
          <a:xfrm>
            <a:off x="0" y="1156448"/>
            <a:ext cx="708397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4030B6-93EC-44B2-9B1F-8A308C7C5085}"/>
              </a:ext>
            </a:extLst>
          </p:cNvPr>
          <p:cNvSpPr txBox="1"/>
          <p:nvPr/>
        </p:nvSpPr>
        <p:spPr>
          <a:xfrm>
            <a:off x="394447" y="1233005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 조의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델타헤지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포트폴리오 손익 분석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F37706A4-890E-4369-868E-D3432DDCDD9D}"/>
              </a:ext>
            </a:extLst>
          </p:cNvPr>
          <p:cNvSpPr/>
          <p:nvPr/>
        </p:nvSpPr>
        <p:spPr>
          <a:xfrm>
            <a:off x="6957848" y="0"/>
            <a:ext cx="523414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4EE9F9-36D6-48E3-BE91-EBE856A7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99" y="2013345"/>
            <a:ext cx="3762704" cy="39693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AE1782-F25B-40CC-B0A5-EE17604E0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331" y="2013339"/>
            <a:ext cx="1382509" cy="39693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3B8A58-4289-4F7D-A341-7872E59945D5}"/>
              </a:ext>
            </a:extLst>
          </p:cNvPr>
          <p:cNvSpPr txBox="1"/>
          <p:nvPr/>
        </p:nvSpPr>
        <p:spPr>
          <a:xfrm>
            <a:off x="7347831" y="291669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옵션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Call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35,000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달러 이익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dirty="0">
                <a:solidFill>
                  <a:schemeClr val="accent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      Put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77,500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달러 손실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선물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14,000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달러 손실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▶ Short Straddle position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에선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손실을 봄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337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2E9A64B-2586-40A4-8046-AB599861DEDC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SMTM_BOOK </a:t>
            </a:r>
            <a:r>
              <a:rPr lang="en-US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Short Straddle position</a:t>
            </a:r>
            <a:endParaRPr lang="en-US" dirty="0">
              <a:solidFill>
                <a:srgbClr val="ED7D3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EE209535-69FA-48DD-9CCA-0727668E59FD}"/>
              </a:ext>
            </a:extLst>
          </p:cNvPr>
          <p:cNvCxnSpPr>
            <a:cxnSpLocks/>
          </p:cNvCxnSpPr>
          <p:nvPr/>
        </p:nvCxnSpPr>
        <p:spPr>
          <a:xfrm>
            <a:off x="0" y="1156448"/>
            <a:ext cx="708397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4030B6-93EC-44B2-9B1F-8A308C7C5085}"/>
              </a:ext>
            </a:extLst>
          </p:cNvPr>
          <p:cNvSpPr txBox="1"/>
          <p:nvPr/>
        </p:nvSpPr>
        <p:spPr>
          <a:xfrm>
            <a:off x="394447" y="1233005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 조의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델타헤지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포트폴리오 손익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27E298-715E-437D-A851-D0FE49DA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3" y="1753388"/>
            <a:ext cx="11109960" cy="44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64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E4120B-A88E-4881-BEF2-98556B94957F}"/>
              </a:ext>
            </a:extLst>
          </p:cNvPr>
          <p:cNvSpPr/>
          <p:nvPr/>
        </p:nvSpPr>
        <p:spPr>
          <a:xfrm>
            <a:off x="4910667" y="0"/>
            <a:ext cx="72813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FFBE33-EDD2-4A26-B3AA-354F8D02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4194486" cy="1558924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INDEX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0DC450-B8D2-49BC-8F09-FB44CF00869C}"/>
              </a:ext>
            </a:extLst>
          </p:cNvPr>
          <p:cNvSpPr/>
          <p:nvPr/>
        </p:nvSpPr>
        <p:spPr>
          <a:xfrm>
            <a:off x="6537806" y="5219431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Summary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2B09D-B665-4B39-B92A-779CFDBCAF8B}"/>
              </a:ext>
            </a:extLst>
          </p:cNvPr>
          <p:cNvSpPr/>
          <p:nvPr/>
        </p:nvSpPr>
        <p:spPr>
          <a:xfrm>
            <a:off x="6537806" y="3776024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Hedging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BEBEC7-8C51-4B03-B20A-B0C81DD78326}"/>
              </a:ext>
            </a:extLst>
          </p:cNvPr>
          <p:cNvSpPr/>
          <p:nvPr/>
        </p:nvSpPr>
        <p:spPr>
          <a:xfrm>
            <a:off x="6537806" y="2288755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Pricing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A1F62-97CC-412C-9E9C-1176BED8A4E4}"/>
              </a:ext>
            </a:extLst>
          </p:cNvPr>
          <p:cNvSpPr/>
          <p:nvPr/>
        </p:nvSpPr>
        <p:spPr>
          <a:xfrm>
            <a:off x="6537806" y="815322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9AE63D-F7A2-48C9-841C-621453CBCF15}"/>
              </a:ext>
            </a:extLst>
          </p:cNvPr>
          <p:cNvSpPr/>
          <p:nvPr/>
        </p:nvSpPr>
        <p:spPr>
          <a:xfrm>
            <a:off x="5452533" y="822854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CDAE71-3BB3-4017-9E22-3B1D6C6E3EA2}"/>
              </a:ext>
            </a:extLst>
          </p:cNvPr>
          <p:cNvSpPr/>
          <p:nvPr/>
        </p:nvSpPr>
        <p:spPr>
          <a:xfrm>
            <a:off x="5452533" y="2295736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35CC94-6DE4-4E06-8F69-20291A0F93D9}"/>
              </a:ext>
            </a:extLst>
          </p:cNvPr>
          <p:cNvSpPr/>
          <p:nvPr/>
        </p:nvSpPr>
        <p:spPr>
          <a:xfrm>
            <a:off x="5452533" y="3768618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13EBF95-85BA-47A5-BDFF-8758EF679014}"/>
              </a:ext>
            </a:extLst>
          </p:cNvPr>
          <p:cNvSpPr/>
          <p:nvPr/>
        </p:nvSpPr>
        <p:spPr>
          <a:xfrm>
            <a:off x="5452533" y="5241500"/>
            <a:ext cx="643467" cy="6434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992154-E30D-47D4-92C5-C97D99C783C1}"/>
              </a:ext>
            </a:extLst>
          </p:cNvPr>
          <p:cNvCxnSpPr>
            <a:cxnSpLocks/>
          </p:cNvCxnSpPr>
          <p:nvPr/>
        </p:nvCxnSpPr>
        <p:spPr>
          <a:xfrm>
            <a:off x="5490578" y="1881029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2BE4F9-DCCC-4B7F-AF9D-EEEB4119C228}"/>
              </a:ext>
            </a:extLst>
          </p:cNvPr>
          <p:cNvCxnSpPr>
            <a:cxnSpLocks/>
          </p:cNvCxnSpPr>
          <p:nvPr/>
        </p:nvCxnSpPr>
        <p:spPr>
          <a:xfrm>
            <a:off x="5490578" y="3353910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37F09A-F0C4-430D-B198-E9CE9FEB22C6}"/>
              </a:ext>
            </a:extLst>
          </p:cNvPr>
          <p:cNvCxnSpPr>
            <a:cxnSpLocks/>
          </p:cNvCxnSpPr>
          <p:nvPr/>
        </p:nvCxnSpPr>
        <p:spPr>
          <a:xfrm>
            <a:off x="5490578" y="4826792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210DCA-19FD-4C8B-B194-D4B448A8EF68}"/>
              </a:ext>
            </a:extLst>
          </p:cNvPr>
          <p:cNvGrpSpPr/>
          <p:nvPr/>
        </p:nvGrpSpPr>
        <p:grpSpPr>
          <a:xfrm>
            <a:off x="5631916" y="1001580"/>
            <a:ext cx="284701" cy="286014"/>
            <a:chOff x="7005638" y="3978275"/>
            <a:chExt cx="344488" cy="346076"/>
          </a:xfrm>
        </p:grpSpPr>
        <p:sp>
          <p:nvSpPr>
            <p:cNvPr id="29" name="Line 253">
              <a:extLst>
                <a:ext uri="{FF2B5EF4-FFF2-40B4-BE49-F238E27FC236}">
                  <a16:creationId xmlns:a16="http://schemas.microsoft.com/office/drawing/2014/main" id="{0244EBCA-6410-4DA9-809C-964002A6B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068763"/>
              <a:ext cx="6826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0" name="Line 254">
              <a:extLst>
                <a:ext uri="{FF2B5EF4-FFF2-40B4-BE49-F238E27FC236}">
                  <a16:creationId xmlns:a16="http://schemas.microsoft.com/office/drawing/2014/main" id="{132FBC4D-BCDB-4BD0-B2BC-A5C556D89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13213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1" name="Line 255">
              <a:extLst>
                <a:ext uri="{FF2B5EF4-FFF2-40B4-BE49-F238E27FC236}">
                  <a16:creationId xmlns:a16="http://schemas.microsoft.com/office/drawing/2014/main" id="{86FBD7C6-C96A-4CBE-BF4A-EB714DCF2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59250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2" name="Line 256">
              <a:extLst>
                <a:ext uri="{FF2B5EF4-FFF2-40B4-BE49-F238E27FC236}">
                  <a16:creationId xmlns:a16="http://schemas.microsoft.com/office/drawing/2014/main" id="{8BC74C75-C266-4AD1-B608-BB9589411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203700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3" name="Oval 257">
              <a:extLst>
                <a:ext uri="{FF2B5EF4-FFF2-40B4-BE49-F238E27FC236}">
                  <a16:creationId xmlns:a16="http://schemas.microsoft.com/office/drawing/2014/main" id="{802F8EE6-18B3-45A2-8E5F-1EB916C7B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0901" y="4173538"/>
              <a:ext cx="112713" cy="112713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Line 258">
              <a:extLst>
                <a:ext uri="{FF2B5EF4-FFF2-40B4-BE49-F238E27FC236}">
                  <a16:creationId xmlns:a16="http://schemas.microsoft.com/office/drawing/2014/main" id="{48F498C8-7BD4-4A2C-9F99-D1B40E155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7738" y="4271963"/>
              <a:ext cx="52388" cy="52388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Freeform 259">
              <a:extLst>
                <a:ext uri="{FF2B5EF4-FFF2-40B4-BE49-F238E27FC236}">
                  <a16:creationId xmlns:a16="http://schemas.microsoft.com/office/drawing/2014/main" id="{6951A5AD-7B45-4E21-889B-FB03E4E2D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978275"/>
              <a:ext cx="239713" cy="315913"/>
            </a:xfrm>
            <a:custGeom>
              <a:avLst/>
              <a:gdLst>
                <a:gd name="T0" fmla="*/ 113 w 151"/>
                <a:gd name="T1" fmla="*/ 199 h 199"/>
                <a:gd name="T2" fmla="*/ 0 w 151"/>
                <a:gd name="T3" fmla="*/ 199 h 199"/>
                <a:gd name="T4" fmla="*/ 0 w 151"/>
                <a:gd name="T5" fmla="*/ 0 h 199"/>
                <a:gd name="T6" fmla="*/ 104 w 151"/>
                <a:gd name="T7" fmla="*/ 0 h 199"/>
                <a:gd name="T8" fmla="*/ 151 w 151"/>
                <a:gd name="T9" fmla="*/ 47 h 199"/>
                <a:gd name="T10" fmla="*/ 151 w 151"/>
                <a:gd name="T11" fmla="*/ 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9">
                  <a:moveTo>
                    <a:pt x="113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99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Freeform 260">
              <a:extLst>
                <a:ext uri="{FF2B5EF4-FFF2-40B4-BE49-F238E27FC236}">
                  <a16:creationId xmlns:a16="http://schemas.microsoft.com/office/drawing/2014/main" id="{EA39E40A-D664-4BBB-A6E4-E873E2D7A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3978275"/>
              <a:ext cx="74613" cy="74613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AA22F5-DADC-4291-8E05-3060EAA22433}"/>
              </a:ext>
            </a:extLst>
          </p:cNvPr>
          <p:cNvGrpSpPr/>
          <p:nvPr/>
        </p:nvGrpSpPr>
        <p:grpSpPr>
          <a:xfrm>
            <a:off x="5631915" y="3966368"/>
            <a:ext cx="286013" cy="247965"/>
            <a:chOff x="7726363" y="3648076"/>
            <a:chExt cx="346075" cy="300038"/>
          </a:xfrm>
        </p:grpSpPr>
        <p:sp>
          <p:nvSpPr>
            <p:cNvPr id="38" name="Freeform 149">
              <a:extLst>
                <a:ext uri="{FF2B5EF4-FFF2-40B4-BE49-F238E27FC236}">
                  <a16:creationId xmlns:a16="http://schemas.microsoft.com/office/drawing/2014/main" id="{285E7037-19D8-4B1D-A572-ABC1AA81C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648076"/>
              <a:ext cx="346075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Line 150">
              <a:extLst>
                <a:ext uri="{FF2B5EF4-FFF2-40B4-BE49-F238E27FC236}">
                  <a16:creationId xmlns:a16="http://schemas.microsoft.com/office/drawing/2014/main" id="{2283C209-F232-494C-8BCB-D17CF83D6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4626" y="3948113"/>
              <a:ext cx="209550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0" name="Line 151">
              <a:extLst>
                <a:ext uri="{FF2B5EF4-FFF2-40B4-BE49-F238E27FC236}">
                  <a16:creationId xmlns:a16="http://schemas.microsoft.com/office/drawing/2014/main" id="{EF551B78-3D22-4768-881A-2B4440769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9401" y="3917951"/>
              <a:ext cx="0" cy="30163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1" name="Oval 152">
              <a:extLst>
                <a:ext uri="{FF2B5EF4-FFF2-40B4-BE49-F238E27FC236}">
                  <a16:creationId xmlns:a16="http://schemas.microsoft.com/office/drawing/2014/main" id="{3EDCFA29-DBE4-4E58-A454-615D5E596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1463" y="3881438"/>
              <a:ext cx="15875" cy="14288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2" name="Line 153">
              <a:extLst>
                <a:ext uri="{FF2B5EF4-FFF2-40B4-BE49-F238E27FC236}">
                  <a16:creationId xmlns:a16="http://schemas.microsoft.com/office/drawing/2014/main" id="{436AFCD9-CDB3-4DF8-A40A-E016997A9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6363" y="3857626"/>
              <a:ext cx="346075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Oval 154">
              <a:extLst>
                <a:ext uri="{FF2B5EF4-FFF2-40B4-BE49-F238E27FC236}">
                  <a16:creationId xmlns:a16="http://schemas.microsoft.com/office/drawing/2014/main" id="{2CE4012C-369B-4F65-92E4-36E395C1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463" y="3678238"/>
              <a:ext cx="149225" cy="149225"/>
            </a:xfrm>
            <a:prstGeom prst="ellips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Freeform 155">
              <a:extLst>
                <a:ext uri="{FF2B5EF4-FFF2-40B4-BE49-F238E27FC236}">
                  <a16:creationId xmlns:a16="http://schemas.microsoft.com/office/drawing/2014/main" id="{C47D318D-3F58-4D7E-B063-2136F049C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076" y="3692526"/>
              <a:ext cx="49213" cy="117475"/>
            </a:xfrm>
            <a:custGeom>
              <a:avLst/>
              <a:gdLst>
                <a:gd name="T0" fmla="*/ 26 w 31"/>
                <a:gd name="T1" fmla="*/ 0 h 74"/>
                <a:gd name="T2" fmla="*/ 0 w 31"/>
                <a:gd name="T3" fmla="*/ 38 h 74"/>
                <a:gd name="T4" fmla="*/ 31 w 31"/>
                <a:gd name="T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74">
                  <a:moveTo>
                    <a:pt x="26" y="0"/>
                  </a:moveTo>
                  <a:lnTo>
                    <a:pt x="0" y="38"/>
                  </a:lnTo>
                  <a:lnTo>
                    <a:pt x="31" y="74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Line 156">
              <a:extLst>
                <a:ext uri="{FF2B5EF4-FFF2-40B4-BE49-F238E27FC236}">
                  <a16:creationId xmlns:a16="http://schemas.microsoft.com/office/drawing/2014/main" id="{8C71E568-E67B-4862-9CDB-F34A76BD60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4463" y="3752851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6" name="Line 157">
              <a:extLst>
                <a:ext uri="{FF2B5EF4-FFF2-40B4-BE49-F238E27FC236}">
                  <a16:creationId xmlns:a16="http://schemas.microsoft.com/office/drawing/2014/main" id="{D4A8B37E-42B5-4541-9C79-CD6C9D1E1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692526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Line 158">
              <a:extLst>
                <a:ext uri="{FF2B5EF4-FFF2-40B4-BE49-F238E27FC236}">
                  <a16:creationId xmlns:a16="http://schemas.microsoft.com/office/drawing/2014/main" id="{D7C2FA9E-5A2E-4A45-9E48-09CB64ACA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738563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8" name="Line 159">
              <a:extLst>
                <a:ext uri="{FF2B5EF4-FFF2-40B4-BE49-F238E27FC236}">
                  <a16:creationId xmlns:a16="http://schemas.microsoft.com/office/drawing/2014/main" id="{8570E594-ECFD-4008-9A44-13F93DFB62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783013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0A0038-3133-4DB6-ABAA-E27E4B0254D8}"/>
              </a:ext>
            </a:extLst>
          </p:cNvPr>
          <p:cNvGrpSpPr/>
          <p:nvPr/>
        </p:nvGrpSpPr>
        <p:grpSpPr>
          <a:xfrm>
            <a:off x="5631916" y="2471549"/>
            <a:ext cx="286013" cy="286013"/>
            <a:chOff x="8447088" y="3255963"/>
            <a:chExt cx="346075" cy="346075"/>
          </a:xfrm>
        </p:grpSpPr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75488027-1E97-4D25-806B-A2F107C9D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3255963"/>
              <a:ext cx="346075" cy="346075"/>
            </a:xfrm>
            <a:custGeom>
              <a:avLst/>
              <a:gdLst>
                <a:gd name="T0" fmla="*/ 92 w 92"/>
                <a:gd name="T1" fmla="*/ 76 h 92"/>
                <a:gd name="T2" fmla="*/ 76 w 92"/>
                <a:gd name="T3" fmla="*/ 92 h 92"/>
                <a:gd name="T4" fmla="*/ 16 w 92"/>
                <a:gd name="T5" fmla="*/ 92 h 92"/>
                <a:gd name="T6" fmla="*/ 0 w 92"/>
                <a:gd name="T7" fmla="*/ 76 h 92"/>
                <a:gd name="T8" fmla="*/ 0 w 92"/>
                <a:gd name="T9" fmla="*/ 16 h 92"/>
                <a:gd name="T10" fmla="*/ 16 w 92"/>
                <a:gd name="T11" fmla="*/ 0 h 92"/>
                <a:gd name="T12" fmla="*/ 76 w 92"/>
                <a:gd name="T13" fmla="*/ 0 h 92"/>
                <a:gd name="T14" fmla="*/ 92 w 92"/>
                <a:gd name="T15" fmla="*/ 16 h 92"/>
                <a:gd name="T16" fmla="*/ 92 w 92"/>
                <a:gd name="T17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2" y="76"/>
                  </a:moveTo>
                  <a:cubicBezTo>
                    <a:pt x="92" y="85"/>
                    <a:pt x="85" y="92"/>
                    <a:pt x="7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7" y="92"/>
                    <a:pt x="0" y="85"/>
                    <a:pt x="0" y="7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2" y="7"/>
                    <a:pt x="92" y="16"/>
                  </a:cubicBezTo>
                  <a:lnTo>
                    <a:pt x="92" y="76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FC228BB-57D9-40BB-8D32-99CA2548F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3395663"/>
              <a:ext cx="79375" cy="79375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2" name="Freeform 114">
              <a:extLst>
                <a:ext uri="{FF2B5EF4-FFF2-40B4-BE49-F238E27FC236}">
                  <a16:creationId xmlns:a16="http://schemas.microsoft.com/office/drawing/2014/main" id="{18FAAC1A-78C8-4FF8-89FA-C26E9DB2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350" y="3330575"/>
              <a:ext cx="209550" cy="211138"/>
            </a:xfrm>
            <a:custGeom>
              <a:avLst/>
              <a:gdLst>
                <a:gd name="T0" fmla="*/ 51 w 56"/>
                <a:gd name="T1" fmla="*/ 28 h 56"/>
                <a:gd name="T2" fmla="*/ 50 w 56"/>
                <a:gd name="T3" fmla="*/ 23 h 56"/>
                <a:gd name="T4" fmla="*/ 56 w 56"/>
                <a:gd name="T5" fmla="*/ 20 h 56"/>
                <a:gd name="T6" fmla="*/ 49 w 56"/>
                <a:gd name="T7" fmla="*/ 8 h 56"/>
                <a:gd name="T8" fmla="*/ 43 w 56"/>
                <a:gd name="T9" fmla="*/ 11 h 56"/>
                <a:gd name="T10" fmla="*/ 35 w 56"/>
                <a:gd name="T11" fmla="*/ 6 h 56"/>
                <a:gd name="T12" fmla="*/ 35 w 56"/>
                <a:gd name="T13" fmla="*/ 0 h 56"/>
                <a:gd name="T14" fmla="*/ 21 w 56"/>
                <a:gd name="T15" fmla="*/ 0 h 56"/>
                <a:gd name="T16" fmla="*/ 21 w 56"/>
                <a:gd name="T17" fmla="*/ 6 h 56"/>
                <a:gd name="T18" fmla="*/ 13 w 56"/>
                <a:gd name="T19" fmla="*/ 11 h 56"/>
                <a:gd name="T20" fmla="*/ 7 w 56"/>
                <a:gd name="T21" fmla="*/ 8 h 56"/>
                <a:gd name="T22" fmla="*/ 0 w 56"/>
                <a:gd name="T23" fmla="*/ 20 h 56"/>
                <a:gd name="T24" fmla="*/ 6 w 56"/>
                <a:gd name="T25" fmla="*/ 23 h 56"/>
                <a:gd name="T26" fmla="*/ 5 w 56"/>
                <a:gd name="T27" fmla="*/ 28 h 56"/>
                <a:gd name="T28" fmla="*/ 6 w 56"/>
                <a:gd name="T29" fmla="*/ 33 h 56"/>
                <a:gd name="T30" fmla="*/ 0 w 56"/>
                <a:gd name="T31" fmla="*/ 36 h 56"/>
                <a:gd name="T32" fmla="*/ 7 w 56"/>
                <a:gd name="T33" fmla="*/ 48 h 56"/>
                <a:gd name="T34" fmla="*/ 13 w 56"/>
                <a:gd name="T35" fmla="*/ 45 h 56"/>
                <a:gd name="T36" fmla="*/ 21 w 56"/>
                <a:gd name="T37" fmla="*/ 50 h 56"/>
                <a:gd name="T38" fmla="*/ 21 w 56"/>
                <a:gd name="T39" fmla="*/ 56 h 56"/>
                <a:gd name="T40" fmla="*/ 35 w 56"/>
                <a:gd name="T41" fmla="*/ 56 h 56"/>
                <a:gd name="T42" fmla="*/ 35 w 56"/>
                <a:gd name="T43" fmla="*/ 50 h 56"/>
                <a:gd name="T44" fmla="*/ 43 w 56"/>
                <a:gd name="T45" fmla="*/ 45 h 56"/>
                <a:gd name="T46" fmla="*/ 49 w 56"/>
                <a:gd name="T47" fmla="*/ 48 h 56"/>
                <a:gd name="T48" fmla="*/ 56 w 56"/>
                <a:gd name="T49" fmla="*/ 36 h 56"/>
                <a:gd name="T50" fmla="*/ 50 w 56"/>
                <a:gd name="T51" fmla="*/ 33 h 56"/>
                <a:gd name="T52" fmla="*/ 51 w 56"/>
                <a:gd name="T53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6">
                  <a:moveTo>
                    <a:pt x="51" y="28"/>
                  </a:moveTo>
                  <a:cubicBezTo>
                    <a:pt x="51" y="26"/>
                    <a:pt x="51" y="25"/>
                    <a:pt x="50" y="23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1" y="9"/>
                    <a:pt x="39" y="7"/>
                    <a:pt x="35" y="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8" y="7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5"/>
                    <a:pt x="5" y="26"/>
                    <a:pt x="5" y="28"/>
                  </a:cubicBezTo>
                  <a:cubicBezTo>
                    <a:pt x="5" y="30"/>
                    <a:pt x="5" y="31"/>
                    <a:pt x="6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8" y="49"/>
                    <a:pt x="21" y="50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9" y="49"/>
                    <a:pt x="41" y="47"/>
                    <a:pt x="43" y="45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0"/>
                    <a:pt x="51" y="28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3F8F12B-D0C2-4975-B23C-7F6F6397ED53}"/>
              </a:ext>
            </a:extLst>
          </p:cNvPr>
          <p:cNvGrpSpPr/>
          <p:nvPr/>
        </p:nvGrpSpPr>
        <p:grpSpPr>
          <a:xfrm>
            <a:off x="5645692" y="5420227"/>
            <a:ext cx="257149" cy="286013"/>
            <a:chOff x="6299200" y="5060951"/>
            <a:chExt cx="311150" cy="346075"/>
          </a:xfrm>
        </p:grpSpPr>
        <p:sp>
          <p:nvSpPr>
            <p:cNvPr id="54" name="Freeform 344">
              <a:extLst>
                <a:ext uri="{FF2B5EF4-FFF2-40B4-BE49-F238E27FC236}">
                  <a16:creationId xmlns:a16="http://schemas.microsoft.com/office/drawing/2014/main" id="{2D04D437-9BF5-4E02-AFA6-991999050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5" name="Line 345">
              <a:extLst>
                <a:ext uri="{FF2B5EF4-FFF2-40B4-BE49-F238E27FC236}">
                  <a16:creationId xmlns:a16="http://schemas.microsoft.com/office/drawing/2014/main" id="{5E1DDDC6-796B-4B55-8100-419ADC28E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4138" y="5167313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6" name="Line 346">
              <a:extLst>
                <a:ext uri="{FF2B5EF4-FFF2-40B4-BE49-F238E27FC236}">
                  <a16:creationId xmlns:a16="http://schemas.microsoft.com/office/drawing/2014/main" id="{2D066917-EDC7-4081-A3A3-3B23A9AB1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197476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7" name="Line 347">
              <a:extLst>
                <a:ext uri="{FF2B5EF4-FFF2-40B4-BE49-F238E27FC236}">
                  <a16:creationId xmlns:a16="http://schemas.microsoft.com/office/drawing/2014/main" id="{64450D8A-11C3-4AD6-92C7-346B8EC6A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27638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8" name="Line 348">
              <a:extLst>
                <a:ext uri="{FF2B5EF4-FFF2-40B4-BE49-F238E27FC236}">
                  <a16:creationId xmlns:a16="http://schemas.microsoft.com/office/drawing/2014/main" id="{36E4F8A1-8811-43DA-B451-086B729CE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57801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9" name="Rectangle 349">
              <a:extLst>
                <a:ext uri="{FF2B5EF4-FFF2-40B4-BE49-F238E27FC236}">
                  <a16:creationId xmlns:a16="http://schemas.microsoft.com/office/drawing/2014/main" id="{08FAD0A3-D251-4F9A-9C58-239A9B952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5137151"/>
              <a:ext cx="150813" cy="150813"/>
            </a:xfrm>
            <a:prstGeom prst="rect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234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5">
            <a:extLst>
              <a:ext uri="{FF2B5EF4-FFF2-40B4-BE49-F238E27FC236}">
                <a16:creationId xmlns:a16="http://schemas.microsoft.com/office/drawing/2014/main" id="{88387264-54B3-47F3-B06C-9C29AFEDDE79}"/>
              </a:ext>
            </a:extLst>
          </p:cNvPr>
          <p:cNvGrpSpPr/>
          <p:nvPr/>
        </p:nvGrpSpPr>
        <p:grpSpPr>
          <a:xfrm>
            <a:off x="737059" y="1959259"/>
            <a:ext cx="2936560" cy="3118344"/>
            <a:chOff x="673100" y="2737025"/>
            <a:chExt cx="1733919" cy="2414539"/>
          </a:xfrm>
        </p:grpSpPr>
        <p:sp>
          <p:nvSpPr>
            <p:cNvPr id="12" name="ísḷíďê">
              <a:extLst>
                <a:ext uri="{FF2B5EF4-FFF2-40B4-BE49-F238E27FC236}">
                  <a16:creationId xmlns:a16="http://schemas.microsoft.com/office/drawing/2014/main" id="{CED82C96-9CCB-4C2D-BB41-1F152E598B7B}"/>
                </a:ext>
              </a:extLst>
            </p:cNvPr>
            <p:cNvSpPr txBox="1"/>
            <p:nvPr/>
          </p:nvSpPr>
          <p:spPr>
            <a:xfrm>
              <a:off x="673100" y="4438076"/>
              <a:ext cx="1733919" cy="7134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Heston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de-DE" sz="2000" b="1" dirty="0">
                  <a:solidFill>
                    <a:srgbClr val="00000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Model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grpSp>
          <p:nvGrpSpPr>
            <p:cNvPr id="13" name="ïṡ1îḍe">
              <a:extLst>
                <a:ext uri="{FF2B5EF4-FFF2-40B4-BE49-F238E27FC236}">
                  <a16:creationId xmlns:a16="http://schemas.microsoft.com/office/drawing/2014/main" id="{6BDB6054-84CB-4433-B373-44CC9423C079}"/>
                </a:ext>
              </a:extLst>
            </p:cNvPr>
            <p:cNvGrpSpPr/>
            <p:nvPr/>
          </p:nvGrpSpPr>
          <p:grpSpPr>
            <a:xfrm>
              <a:off x="738497" y="2737025"/>
              <a:ext cx="1603123" cy="1428750"/>
              <a:chOff x="738497" y="2000250"/>
              <a:chExt cx="1603123" cy="1428750"/>
            </a:xfrm>
          </p:grpSpPr>
          <p:sp>
            <p:nvSpPr>
              <p:cNvPr id="14" name="iŝḻïḋe">
                <a:extLst>
                  <a:ext uri="{FF2B5EF4-FFF2-40B4-BE49-F238E27FC236}">
                    <a16:creationId xmlns:a16="http://schemas.microsoft.com/office/drawing/2014/main" id="{EA82D785-A2D7-458B-8FC3-45D3C2CB881C}"/>
                  </a:ext>
                </a:extLst>
              </p:cNvPr>
              <p:cNvSpPr/>
              <p:nvPr/>
            </p:nvSpPr>
            <p:spPr>
              <a:xfrm>
                <a:off x="1447845" y="2000250"/>
                <a:ext cx="893775" cy="142875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15" name="îŝlïḍe">
                <a:extLst>
                  <a:ext uri="{FF2B5EF4-FFF2-40B4-BE49-F238E27FC236}">
                    <a16:creationId xmlns:a16="http://schemas.microsoft.com/office/drawing/2014/main" id="{37369EB3-FED8-4F86-A90C-833D31C2B20D}"/>
                  </a:ext>
                </a:extLst>
              </p:cNvPr>
              <p:cNvSpPr/>
              <p:nvPr/>
            </p:nvSpPr>
            <p:spPr>
              <a:xfrm>
                <a:off x="1021889" y="2000250"/>
                <a:ext cx="893775" cy="1428750"/>
              </a:xfrm>
              <a:prstGeom prst="triangl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16" name="ïśľïḑê">
                <a:extLst>
                  <a:ext uri="{FF2B5EF4-FFF2-40B4-BE49-F238E27FC236}">
                    <a16:creationId xmlns:a16="http://schemas.microsoft.com/office/drawing/2014/main" id="{24DD16FB-04B8-46D6-B75C-4E4DDB5BB6A1}"/>
                  </a:ext>
                </a:extLst>
              </p:cNvPr>
              <p:cNvSpPr/>
              <p:nvPr/>
            </p:nvSpPr>
            <p:spPr>
              <a:xfrm>
                <a:off x="738497" y="2522963"/>
                <a:ext cx="566785" cy="90603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1</a:t>
                </a:r>
              </a:p>
            </p:txBody>
          </p:sp>
        </p:grpSp>
      </p:grpSp>
      <p:grpSp>
        <p:nvGrpSpPr>
          <p:cNvPr id="18" name="Group 46">
            <a:extLst>
              <a:ext uri="{FF2B5EF4-FFF2-40B4-BE49-F238E27FC236}">
                <a16:creationId xmlns:a16="http://schemas.microsoft.com/office/drawing/2014/main" id="{5F299389-3C91-4F08-B229-2FA378C38019}"/>
              </a:ext>
            </a:extLst>
          </p:cNvPr>
          <p:cNvGrpSpPr/>
          <p:nvPr/>
        </p:nvGrpSpPr>
        <p:grpSpPr>
          <a:xfrm>
            <a:off x="3475764" y="1959260"/>
            <a:ext cx="2936560" cy="3003956"/>
            <a:chOff x="2495476" y="2737025"/>
            <a:chExt cx="1733919" cy="2325968"/>
          </a:xfrm>
        </p:grpSpPr>
        <p:sp>
          <p:nvSpPr>
            <p:cNvPr id="20" name="iṣlïďe">
              <a:extLst>
                <a:ext uri="{FF2B5EF4-FFF2-40B4-BE49-F238E27FC236}">
                  <a16:creationId xmlns:a16="http://schemas.microsoft.com/office/drawing/2014/main" id="{0B7132AC-D717-4D6C-BBFB-15779B7A01E3}"/>
                </a:ext>
              </a:extLst>
            </p:cNvPr>
            <p:cNvSpPr txBox="1"/>
            <p:nvPr/>
          </p:nvSpPr>
          <p:spPr>
            <a:xfrm>
              <a:off x="2495476" y="4438076"/>
              <a:ext cx="1733919" cy="6249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Garman Kolhagen Model</a:t>
              </a:r>
            </a:p>
          </p:txBody>
        </p:sp>
        <p:grpSp>
          <p:nvGrpSpPr>
            <p:cNvPr id="21" name="iṡḻíďé">
              <a:extLst>
                <a:ext uri="{FF2B5EF4-FFF2-40B4-BE49-F238E27FC236}">
                  <a16:creationId xmlns:a16="http://schemas.microsoft.com/office/drawing/2014/main" id="{CDAFF73F-FB2F-467C-9DB2-22247FAA824E}"/>
                </a:ext>
              </a:extLst>
            </p:cNvPr>
            <p:cNvGrpSpPr/>
            <p:nvPr/>
          </p:nvGrpSpPr>
          <p:grpSpPr>
            <a:xfrm>
              <a:off x="2560873" y="2737025"/>
              <a:ext cx="1603123" cy="1428750"/>
              <a:chOff x="738497" y="2000250"/>
              <a:chExt cx="1603123" cy="1428750"/>
            </a:xfrm>
          </p:grpSpPr>
          <p:sp>
            <p:nvSpPr>
              <p:cNvPr id="22" name="íṥḷíḋe">
                <a:extLst>
                  <a:ext uri="{FF2B5EF4-FFF2-40B4-BE49-F238E27FC236}">
                    <a16:creationId xmlns:a16="http://schemas.microsoft.com/office/drawing/2014/main" id="{92797E33-6612-40ED-89BD-97238D323141}"/>
                  </a:ext>
                </a:extLst>
              </p:cNvPr>
              <p:cNvSpPr/>
              <p:nvPr/>
            </p:nvSpPr>
            <p:spPr>
              <a:xfrm>
                <a:off x="1447845" y="2000250"/>
                <a:ext cx="893775" cy="142875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23" name="îsḷîdê">
                <a:extLst>
                  <a:ext uri="{FF2B5EF4-FFF2-40B4-BE49-F238E27FC236}">
                    <a16:creationId xmlns:a16="http://schemas.microsoft.com/office/drawing/2014/main" id="{121FD39E-EB35-421F-9155-9AB01F0EBB67}"/>
                  </a:ext>
                </a:extLst>
              </p:cNvPr>
              <p:cNvSpPr/>
              <p:nvPr/>
            </p:nvSpPr>
            <p:spPr>
              <a:xfrm>
                <a:off x="1021889" y="2000250"/>
                <a:ext cx="893775" cy="1428750"/>
              </a:xfrm>
              <a:prstGeom prst="triangl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24" name="iŝļidè">
                <a:extLst>
                  <a:ext uri="{FF2B5EF4-FFF2-40B4-BE49-F238E27FC236}">
                    <a16:creationId xmlns:a16="http://schemas.microsoft.com/office/drawing/2014/main" id="{A6AA2B16-82EB-412F-91D6-198500814191}"/>
                  </a:ext>
                </a:extLst>
              </p:cNvPr>
              <p:cNvSpPr/>
              <p:nvPr/>
            </p:nvSpPr>
            <p:spPr>
              <a:xfrm>
                <a:off x="738497" y="2522963"/>
                <a:ext cx="566785" cy="90603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2</a:t>
                </a:r>
              </a:p>
            </p:txBody>
          </p:sp>
        </p:grpSp>
      </p:grpSp>
      <p:grpSp>
        <p:nvGrpSpPr>
          <p:cNvPr id="58" name="Group 45">
            <a:extLst>
              <a:ext uri="{FF2B5EF4-FFF2-40B4-BE49-F238E27FC236}">
                <a16:creationId xmlns:a16="http://schemas.microsoft.com/office/drawing/2014/main" id="{64D640A6-EB0D-49C5-9A82-194BC5E96DC8}"/>
              </a:ext>
            </a:extLst>
          </p:cNvPr>
          <p:cNvGrpSpPr/>
          <p:nvPr/>
        </p:nvGrpSpPr>
        <p:grpSpPr>
          <a:xfrm>
            <a:off x="6237693" y="1959260"/>
            <a:ext cx="2936560" cy="3510881"/>
            <a:chOff x="673100" y="2737025"/>
            <a:chExt cx="1733919" cy="2718481"/>
          </a:xfrm>
        </p:grpSpPr>
        <p:sp>
          <p:nvSpPr>
            <p:cNvPr id="59" name="ï$ḷïḍé">
              <a:extLst>
                <a:ext uri="{FF2B5EF4-FFF2-40B4-BE49-F238E27FC236}">
                  <a16:creationId xmlns:a16="http://schemas.microsoft.com/office/drawing/2014/main" id="{94CFA6F2-D9B0-4EA8-B3FA-C4FB7683A729}"/>
                </a:ext>
              </a:extLst>
            </p:cNvPr>
            <p:cNvSpPr txBox="1"/>
            <p:nvPr/>
          </p:nvSpPr>
          <p:spPr>
            <a:xfrm>
              <a:off x="673100" y="4830588"/>
              <a:ext cx="1733919" cy="6249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By Black-</a:t>
              </a:r>
              <a:r>
                <a:rPr lang="en-US" altLang="zh-CN" sz="1400" dirty="0" err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scholes</a:t>
              </a:r>
              <a:endParaRPr lang="en-US" altLang="zh-CN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0" name="ísḷíďê">
              <a:extLst>
                <a:ext uri="{FF2B5EF4-FFF2-40B4-BE49-F238E27FC236}">
                  <a16:creationId xmlns:a16="http://schemas.microsoft.com/office/drawing/2014/main" id="{E9B3CCA0-02B1-4A39-9EB1-CA852D1E958E}"/>
                </a:ext>
              </a:extLst>
            </p:cNvPr>
            <p:cNvSpPr txBox="1"/>
            <p:nvPr/>
          </p:nvSpPr>
          <p:spPr>
            <a:xfrm>
              <a:off x="673100" y="4438076"/>
              <a:ext cx="1733919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Greeks</a:t>
              </a:r>
            </a:p>
          </p:txBody>
        </p:sp>
        <p:grpSp>
          <p:nvGrpSpPr>
            <p:cNvPr id="61" name="ïṡ1îḍe">
              <a:extLst>
                <a:ext uri="{FF2B5EF4-FFF2-40B4-BE49-F238E27FC236}">
                  <a16:creationId xmlns:a16="http://schemas.microsoft.com/office/drawing/2014/main" id="{98C954FE-8085-42AB-9E50-123B309C46C6}"/>
                </a:ext>
              </a:extLst>
            </p:cNvPr>
            <p:cNvGrpSpPr/>
            <p:nvPr/>
          </p:nvGrpSpPr>
          <p:grpSpPr>
            <a:xfrm>
              <a:off x="738497" y="2737025"/>
              <a:ext cx="1603123" cy="1428750"/>
              <a:chOff x="738497" y="2000250"/>
              <a:chExt cx="1603123" cy="1428750"/>
            </a:xfrm>
          </p:grpSpPr>
          <p:sp>
            <p:nvSpPr>
              <p:cNvPr id="62" name="iŝḻïḋe">
                <a:extLst>
                  <a:ext uri="{FF2B5EF4-FFF2-40B4-BE49-F238E27FC236}">
                    <a16:creationId xmlns:a16="http://schemas.microsoft.com/office/drawing/2014/main" id="{6BE8461F-E0C7-43F1-91B2-6E8614B7CD9F}"/>
                  </a:ext>
                </a:extLst>
              </p:cNvPr>
              <p:cNvSpPr/>
              <p:nvPr/>
            </p:nvSpPr>
            <p:spPr>
              <a:xfrm>
                <a:off x="1447845" y="2000250"/>
                <a:ext cx="893775" cy="142875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3" name="îŝlïḍe">
                <a:extLst>
                  <a:ext uri="{FF2B5EF4-FFF2-40B4-BE49-F238E27FC236}">
                    <a16:creationId xmlns:a16="http://schemas.microsoft.com/office/drawing/2014/main" id="{A8A86850-113A-43D5-B78B-2B9B571892D8}"/>
                  </a:ext>
                </a:extLst>
              </p:cNvPr>
              <p:cNvSpPr/>
              <p:nvPr/>
            </p:nvSpPr>
            <p:spPr>
              <a:xfrm>
                <a:off x="1021889" y="2000250"/>
                <a:ext cx="893775" cy="1428750"/>
              </a:xfrm>
              <a:prstGeom prst="triangl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4" name="ïśľïḑê">
                <a:extLst>
                  <a:ext uri="{FF2B5EF4-FFF2-40B4-BE49-F238E27FC236}">
                    <a16:creationId xmlns:a16="http://schemas.microsoft.com/office/drawing/2014/main" id="{B4963FE0-DFC3-48A4-BFCA-EF3C3F10A805}"/>
                  </a:ext>
                </a:extLst>
              </p:cNvPr>
              <p:cNvSpPr/>
              <p:nvPr/>
            </p:nvSpPr>
            <p:spPr>
              <a:xfrm>
                <a:off x="738497" y="2522963"/>
                <a:ext cx="566785" cy="90603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3</a:t>
                </a:r>
              </a:p>
            </p:txBody>
          </p:sp>
        </p:grpSp>
      </p:grpSp>
      <p:grpSp>
        <p:nvGrpSpPr>
          <p:cNvPr id="65" name="Group 46">
            <a:extLst>
              <a:ext uri="{FF2B5EF4-FFF2-40B4-BE49-F238E27FC236}">
                <a16:creationId xmlns:a16="http://schemas.microsoft.com/office/drawing/2014/main" id="{67C61AE1-0C1F-4FD1-9F3B-582387916577}"/>
              </a:ext>
            </a:extLst>
          </p:cNvPr>
          <p:cNvGrpSpPr/>
          <p:nvPr/>
        </p:nvGrpSpPr>
        <p:grpSpPr>
          <a:xfrm>
            <a:off x="8872474" y="1941348"/>
            <a:ext cx="2936560" cy="2721720"/>
            <a:chOff x="2495476" y="2737025"/>
            <a:chExt cx="1733919" cy="2107432"/>
          </a:xfrm>
        </p:grpSpPr>
        <p:sp>
          <p:nvSpPr>
            <p:cNvPr id="67" name="iṣlïďe">
              <a:extLst>
                <a:ext uri="{FF2B5EF4-FFF2-40B4-BE49-F238E27FC236}">
                  <a16:creationId xmlns:a16="http://schemas.microsoft.com/office/drawing/2014/main" id="{4E42457A-BC64-4523-A4BD-0624D794690F}"/>
                </a:ext>
              </a:extLst>
            </p:cNvPr>
            <p:cNvSpPr txBox="1"/>
            <p:nvPr/>
          </p:nvSpPr>
          <p:spPr>
            <a:xfrm>
              <a:off x="2495476" y="4438076"/>
              <a:ext cx="1733919" cy="4063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Hedging</a:t>
              </a:r>
            </a:p>
          </p:txBody>
        </p:sp>
        <p:grpSp>
          <p:nvGrpSpPr>
            <p:cNvPr id="68" name="iṡḻíďé">
              <a:extLst>
                <a:ext uri="{FF2B5EF4-FFF2-40B4-BE49-F238E27FC236}">
                  <a16:creationId xmlns:a16="http://schemas.microsoft.com/office/drawing/2014/main" id="{93271B21-0963-41D1-B403-1905AC2E7BB0}"/>
                </a:ext>
              </a:extLst>
            </p:cNvPr>
            <p:cNvGrpSpPr/>
            <p:nvPr/>
          </p:nvGrpSpPr>
          <p:grpSpPr>
            <a:xfrm>
              <a:off x="2560873" y="2737025"/>
              <a:ext cx="1603123" cy="1428750"/>
              <a:chOff x="738497" y="2000250"/>
              <a:chExt cx="1603123" cy="1428750"/>
            </a:xfrm>
          </p:grpSpPr>
          <p:sp>
            <p:nvSpPr>
              <p:cNvPr id="69" name="íṥḷíḋe">
                <a:extLst>
                  <a:ext uri="{FF2B5EF4-FFF2-40B4-BE49-F238E27FC236}">
                    <a16:creationId xmlns:a16="http://schemas.microsoft.com/office/drawing/2014/main" id="{E83C144D-A758-42ED-B29D-CA242B5A6ED9}"/>
                  </a:ext>
                </a:extLst>
              </p:cNvPr>
              <p:cNvSpPr/>
              <p:nvPr/>
            </p:nvSpPr>
            <p:spPr>
              <a:xfrm>
                <a:off x="1447845" y="2000250"/>
                <a:ext cx="893775" cy="142875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70" name="îsḷîdê">
                <a:extLst>
                  <a:ext uri="{FF2B5EF4-FFF2-40B4-BE49-F238E27FC236}">
                    <a16:creationId xmlns:a16="http://schemas.microsoft.com/office/drawing/2014/main" id="{38DC33D4-32F3-4FF1-8284-1145AAC47BEF}"/>
                  </a:ext>
                </a:extLst>
              </p:cNvPr>
              <p:cNvSpPr/>
              <p:nvPr/>
            </p:nvSpPr>
            <p:spPr>
              <a:xfrm>
                <a:off x="1021889" y="2000250"/>
                <a:ext cx="893775" cy="1428750"/>
              </a:xfrm>
              <a:prstGeom prst="triangl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71" name="iŝļidè">
                <a:extLst>
                  <a:ext uri="{FF2B5EF4-FFF2-40B4-BE49-F238E27FC236}">
                    <a16:creationId xmlns:a16="http://schemas.microsoft.com/office/drawing/2014/main" id="{C3617699-8625-46AE-865B-7B89B76103F6}"/>
                  </a:ext>
                </a:extLst>
              </p:cNvPr>
              <p:cNvSpPr/>
              <p:nvPr/>
            </p:nvSpPr>
            <p:spPr>
              <a:xfrm>
                <a:off x="738497" y="2522963"/>
                <a:ext cx="566785" cy="90603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662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1BE918-AD44-466B-A434-A4F4052CD23F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F34B438-DC27-4E5F-81C1-25249C708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8730" y="2392908"/>
            <a:ext cx="5595258" cy="3679810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THANK </a:t>
            </a:r>
            <a:br>
              <a:rPr lang="en-US" sz="7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sz="7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YOU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EFF83FF-DBCD-4655-B14F-33604AE221AC}"/>
              </a:ext>
            </a:extLst>
          </p:cNvPr>
          <p:cNvSpPr txBox="1">
            <a:spLocks/>
          </p:cNvSpPr>
          <p:nvPr/>
        </p:nvSpPr>
        <p:spPr>
          <a:xfrm>
            <a:off x="322258" y="-872266"/>
            <a:ext cx="4132099" cy="3679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5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통화옵션</a:t>
            </a:r>
            <a:br>
              <a:rPr lang="en-US" altLang="ko-KR" sz="5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5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PRICING &amp;</a:t>
            </a:r>
            <a:br>
              <a:rPr lang="en-US" altLang="ko-KR" sz="5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5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HEDGING</a:t>
            </a:r>
            <a:endParaRPr lang="en-US" sz="5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71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E4120B-A88E-4881-BEF2-98556B94957F}"/>
              </a:ext>
            </a:extLst>
          </p:cNvPr>
          <p:cNvSpPr/>
          <p:nvPr/>
        </p:nvSpPr>
        <p:spPr>
          <a:xfrm>
            <a:off x="4910667" y="0"/>
            <a:ext cx="72813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FFBE33-EDD2-4A26-B3AA-354F8D02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4194486" cy="1558924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INDEX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0DC450-B8D2-49BC-8F09-FB44CF00869C}"/>
              </a:ext>
            </a:extLst>
          </p:cNvPr>
          <p:cNvSpPr/>
          <p:nvPr/>
        </p:nvSpPr>
        <p:spPr>
          <a:xfrm>
            <a:off x="6537806" y="5219431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Summary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2B09D-B665-4B39-B92A-779CFDBCAF8B}"/>
              </a:ext>
            </a:extLst>
          </p:cNvPr>
          <p:cNvSpPr/>
          <p:nvPr/>
        </p:nvSpPr>
        <p:spPr>
          <a:xfrm>
            <a:off x="6537806" y="3776024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Hedging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BEBEC7-8C51-4B03-B20A-B0C81DD78326}"/>
              </a:ext>
            </a:extLst>
          </p:cNvPr>
          <p:cNvSpPr/>
          <p:nvPr/>
        </p:nvSpPr>
        <p:spPr>
          <a:xfrm>
            <a:off x="6537806" y="2288755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Pricing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4A1F62-97CC-412C-9E9C-1176BED8A4E4}"/>
              </a:ext>
            </a:extLst>
          </p:cNvPr>
          <p:cNvSpPr/>
          <p:nvPr/>
        </p:nvSpPr>
        <p:spPr>
          <a:xfrm>
            <a:off x="6537806" y="815322"/>
            <a:ext cx="5212388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9AE63D-F7A2-48C9-841C-621453CBCF15}"/>
              </a:ext>
            </a:extLst>
          </p:cNvPr>
          <p:cNvSpPr/>
          <p:nvPr/>
        </p:nvSpPr>
        <p:spPr>
          <a:xfrm>
            <a:off x="5452533" y="822854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CDAE71-3BB3-4017-9E22-3B1D6C6E3EA2}"/>
              </a:ext>
            </a:extLst>
          </p:cNvPr>
          <p:cNvSpPr/>
          <p:nvPr/>
        </p:nvSpPr>
        <p:spPr>
          <a:xfrm>
            <a:off x="5452533" y="2295736"/>
            <a:ext cx="643467" cy="6434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35CC94-6DE4-4E06-8F69-20291A0F93D9}"/>
              </a:ext>
            </a:extLst>
          </p:cNvPr>
          <p:cNvSpPr/>
          <p:nvPr/>
        </p:nvSpPr>
        <p:spPr>
          <a:xfrm>
            <a:off x="5452533" y="3768618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13EBF95-85BA-47A5-BDFF-8758EF679014}"/>
              </a:ext>
            </a:extLst>
          </p:cNvPr>
          <p:cNvSpPr/>
          <p:nvPr/>
        </p:nvSpPr>
        <p:spPr>
          <a:xfrm>
            <a:off x="5452533" y="5241500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992154-E30D-47D4-92C5-C97D99C783C1}"/>
              </a:ext>
            </a:extLst>
          </p:cNvPr>
          <p:cNvCxnSpPr>
            <a:cxnSpLocks/>
          </p:cNvCxnSpPr>
          <p:nvPr/>
        </p:nvCxnSpPr>
        <p:spPr>
          <a:xfrm>
            <a:off x="5490578" y="1881029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2BE4F9-DCCC-4B7F-AF9D-EEEB4119C228}"/>
              </a:ext>
            </a:extLst>
          </p:cNvPr>
          <p:cNvCxnSpPr>
            <a:cxnSpLocks/>
          </p:cNvCxnSpPr>
          <p:nvPr/>
        </p:nvCxnSpPr>
        <p:spPr>
          <a:xfrm>
            <a:off x="5490578" y="3353910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37F09A-F0C4-430D-B198-E9CE9FEB22C6}"/>
              </a:ext>
            </a:extLst>
          </p:cNvPr>
          <p:cNvCxnSpPr>
            <a:cxnSpLocks/>
          </p:cNvCxnSpPr>
          <p:nvPr/>
        </p:nvCxnSpPr>
        <p:spPr>
          <a:xfrm>
            <a:off x="5490578" y="4826792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210DCA-19FD-4C8B-B194-D4B448A8EF68}"/>
              </a:ext>
            </a:extLst>
          </p:cNvPr>
          <p:cNvGrpSpPr/>
          <p:nvPr/>
        </p:nvGrpSpPr>
        <p:grpSpPr>
          <a:xfrm>
            <a:off x="5631916" y="1001580"/>
            <a:ext cx="284701" cy="286014"/>
            <a:chOff x="7005638" y="3978275"/>
            <a:chExt cx="344488" cy="346076"/>
          </a:xfrm>
        </p:grpSpPr>
        <p:sp>
          <p:nvSpPr>
            <p:cNvPr id="29" name="Line 253">
              <a:extLst>
                <a:ext uri="{FF2B5EF4-FFF2-40B4-BE49-F238E27FC236}">
                  <a16:creationId xmlns:a16="http://schemas.microsoft.com/office/drawing/2014/main" id="{0244EBCA-6410-4DA9-809C-964002A6B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068763"/>
              <a:ext cx="6826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0" name="Line 254">
              <a:extLst>
                <a:ext uri="{FF2B5EF4-FFF2-40B4-BE49-F238E27FC236}">
                  <a16:creationId xmlns:a16="http://schemas.microsoft.com/office/drawing/2014/main" id="{132FBC4D-BCDB-4BD0-B2BC-A5C556D89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13213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1" name="Line 255">
              <a:extLst>
                <a:ext uri="{FF2B5EF4-FFF2-40B4-BE49-F238E27FC236}">
                  <a16:creationId xmlns:a16="http://schemas.microsoft.com/office/drawing/2014/main" id="{86FBD7C6-C96A-4CBE-BF4A-EB714DCF2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59250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2" name="Line 256">
              <a:extLst>
                <a:ext uri="{FF2B5EF4-FFF2-40B4-BE49-F238E27FC236}">
                  <a16:creationId xmlns:a16="http://schemas.microsoft.com/office/drawing/2014/main" id="{8BC74C75-C266-4AD1-B608-BB9589411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203700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3" name="Oval 257">
              <a:extLst>
                <a:ext uri="{FF2B5EF4-FFF2-40B4-BE49-F238E27FC236}">
                  <a16:creationId xmlns:a16="http://schemas.microsoft.com/office/drawing/2014/main" id="{802F8EE6-18B3-45A2-8E5F-1EB916C7B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0901" y="4173538"/>
              <a:ext cx="112713" cy="112713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Line 258">
              <a:extLst>
                <a:ext uri="{FF2B5EF4-FFF2-40B4-BE49-F238E27FC236}">
                  <a16:creationId xmlns:a16="http://schemas.microsoft.com/office/drawing/2014/main" id="{48F498C8-7BD4-4A2C-9F99-D1B40E155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7738" y="4271963"/>
              <a:ext cx="52388" cy="52388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Freeform 259">
              <a:extLst>
                <a:ext uri="{FF2B5EF4-FFF2-40B4-BE49-F238E27FC236}">
                  <a16:creationId xmlns:a16="http://schemas.microsoft.com/office/drawing/2014/main" id="{6951A5AD-7B45-4E21-889B-FB03E4E2D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978275"/>
              <a:ext cx="239713" cy="315913"/>
            </a:xfrm>
            <a:custGeom>
              <a:avLst/>
              <a:gdLst>
                <a:gd name="T0" fmla="*/ 113 w 151"/>
                <a:gd name="T1" fmla="*/ 199 h 199"/>
                <a:gd name="T2" fmla="*/ 0 w 151"/>
                <a:gd name="T3" fmla="*/ 199 h 199"/>
                <a:gd name="T4" fmla="*/ 0 w 151"/>
                <a:gd name="T5" fmla="*/ 0 h 199"/>
                <a:gd name="T6" fmla="*/ 104 w 151"/>
                <a:gd name="T7" fmla="*/ 0 h 199"/>
                <a:gd name="T8" fmla="*/ 151 w 151"/>
                <a:gd name="T9" fmla="*/ 47 h 199"/>
                <a:gd name="T10" fmla="*/ 151 w 151"/>
                <a:gd name="T11" fmla="*/ 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9">
                  <a:moveTo>
                    <a:pt x="113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99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Freeform 260">
              <a:extLst>
                <a:ext uri="{FF2B5EF4-FFF2-40B4-BE49-F238E27FC236}">
                  <a16:creationId xmlns:a16="http://schemas.microsoft.com/office/drawing/2014/main" id="{EA39E40A-D664-4BBB-A6E4-E873E2D7A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3978275"/>
              <a:ext cx="74613" cy="74613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AA22F5-DADC-4291-8E05-3060EAA22433}"/>
              </a:ext>
            </a:extLst>
          </p:cNvPr>
          <p:cNvGrpSpPr/>
          <p:nvPr/>
        </p:nvGrpSpPr>
        <p:grpSpPr>
          <a:xfrm>
            <a:off x="5631915" y="3966369"/>
            <a:ext cx="286013" cy="247965"/>
            <a:chOff x="7726363" y="3648076"/>
            <a:chExt cx="346075" cy="300038"/>
          </a:xfrm>
        </p:grpSpPr>
        <p:sp>
          <p:nvSpPr>
            <p:cNvPr id="38" name="Freeform 149">
              <a:extLst>
                <a:ext uri="{FF2B5EF4-FFF2-40B4-BE49-F238E27FC236}">
                  <a16:creationId xmlns:a16="http://schemas.microsoft.com/office/drawing/2014/main" id="{285E7037-19D8-4B1D-A572-ABC1AA81C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648076"/>
              <a:ext cx="346075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Line 150">
              <a:extLst>
                <a:ext uri="{FF2B5EF4-FFF2-40B4-BE49-F238E27FC236}">
                  <a16:creationId xmlns:a16="http://schemas.microsoft.com/office/drawing/2014/main" id="{2283C209-F232-494C-8BCB-D17CF83D6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4626" y="3948113"/>
              <a:ext cx="209550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0" name="Line 151">
              <a:extLst>
                <a:ext uri="{FF2B5EF4-FFF2-40B4-BE49-F238E27FC236}">
                  <a16:creationId xmlns:a16="http://schemas.microsoft.com/office/drawing/2014/main" id="{EF551B78-3D22-4768-881A-2B4440769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9401" y="3917951"/>
              <a:ext cx="0" cy="30163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1" name="Oval 152">
              <a:extLst>
                <a:ext uri="{FF2B5EF4-FFF2-40B4-BE49-F238E27FC236}">
                  <a16:creationId xmlns:a16="http://schemas.microsoft.com/office/drawing/2014/main" id="{3EDCFA29-DBE4-4E58-A454-615D5E596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1463" y="3881438"/>
              <a:ext cx="15875" cy="14288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2" name="Line 153">
              <a:extLst>
                <a:ext uri="{FF2B5EF4-FFF2-40B4-BE49-F238E27FC236}">
                  <a16:creationId xmlns:a16="http://schemas.microsoft.com/office/drawing/2014/main" id="{436AFCD9-CDB3-4DF8-A40A-E016997A9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6363" y="3857626"/>
              <a:ext cx="346075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Oval 154">
              <a:extLst>
                <a:ext uri="{FF2B5EF4-FFF2-40B4-BE49-F238E27FC236}">
                  <a16:creationId xmlns:a16="http://schemas.microsoft.com/office/drawing/2014/main" id="{2CE4012C-369B-4F65-92E4-36E395C1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463" y="3678238"/>
              <a:ext cx="149225" cy="149225"/>
            </a:xfrm>
            <a:prstGeom prst="ellips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Freeform 155">
              <a:extLst>
                <a:ext uri="{FF2B5EF4-FFF2-40B4-BE49-F238E27FC236}">
                  <a16:creationId xmlns:a16="http://schemas.microsoft.com/office/drawing/2014/main" id="{C47D318D-3F58-4D7E-B063-2136F049C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076" y="3692526"/>
              <a:ext cx="49213" cy="117475"/>
            </a:xfrm>
            <a:custGeom>
              <a:avLst/>
              <a:gdLst>
                <a:gd name="T0" fmla="*/ 26 w 31"/>
                <a:gd name="T1" fmla="*/ 0 h 74"/>
                <a:gd name="T2" fmla="*/ 0 w 31"/>
                <a:gd name="T3" fmla="*/ 38 h 74"/>
                <a:gd name="T4" fmla="*/ 31 w 31"/>
                <a:gd name="T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74">
                  <a:moveTo>
                    <a:pt x="26" y="0"/>
                  </a:moveTo>
                  <a:lnTo>
                    <a:pt x="0" y="38"/>
                  </a:lnTo>
                  <a:lnTo>
                    <a:pt x="31" y="74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Line 156">
              <a:extLst>
                <a:ext uri="{FF2B5EF4-FFF2-40B4-BE49-F238E27FC236}">
                  <a16:creationId xmlns:a16="http://schemas.microsoft.com/office/drawing/2014/main" id="{8C71E568-E67B-4862-9CDB-F34A76BD60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4463" y="3752851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6" name="Line 157">
              <a:extLst>
                <a:ext uri="{FF2B5EF4-FFF2-40B4-BE49-F238E27FC236}">
                  <a16:creationId xmlns:a16="http://schemas.microsoft.com/office/drawing/2014/main" id="{D4A8B37E-42B5-4541-9C79-CD6C9D1E1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692526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Line 158">
              <a:extLst>
                <a:ext uri="{FF2B5EF4-FFF2-40B4-BE49-F238E27FC236}">
                  <a16:creationId xmlns:a16="http://schemas.microsoft.com/office/drawing/2014/main" id="{D7C2FA9E-5A2E-4A45-9E48-09CB64ACA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738563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8" name="Line 159">
              <a:extLst>
                <a:ext uri="{FF2B5EF4-FFF2-40B4-BE49-F238E27FC236}">
                  <a16:creationId xmlns:a16="http://schemas.microsoft.com/office/drawing/2014/main" id="{8570E594-ECFD-4008-9A44-13F93DFB62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3851" y="3783013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0A0038-3133-4DB6-ABAA-E27E4B0254D8}"/>
              </a:ext>
            </a:extLst>
          </p:cNvPr>
          <p:cNvGrpSpPr/>
          <p:nvPr/>
        </p:nvGrpSpPr>
        <p:grpSpPr>
          <a:xfrm>
            <a:off x="5631916" y="2474463"/>
            <a:ext cx="286013" cy="286013"/>
            <a:chOff x="8447088" y="3255963"/>
            <a:chExt cx="346075" cy="346075"/>
          </a:xfrm>
        </p:grpSpPr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75488027-1E97-4D25-806B-A2F107C9D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3255963"/>
              <a:ext cx="346075" cy="346075"/>
            </a:xfrm>
            <a:custGeom>
              <a:avLst/>
              <a:gdLst>
                <a:gd name="T0" fmla="*/ 92 w 92"/>
                <a:gd name="T1" fmla="*/ 76 h 92"/>
                <a:gd name="T2" fmla="*/ 76 w 92"/>
                <a:gd name="T3" fmla="*/ 92 h 92"/>
                <a:gd name="T4" fmla="*/ 16 w 92"/>
                <a:gd name="T5" fmla="*/ 92 h 92"/>
                <a:gd name="T6" fmla="*/ 0 w 92"/>
                <a:gd name="T7" fmla="*/ 76 h 92"/>
                <a:gd name="T8" fmla="*/ 0 w 92"/>
                <a:gd name="T9" fmla="*/ 16 h 92"/>
                <a:gd name="T10" fmla="*/ 16 w 92"/>
                <a:gd name="T11" fmla="*/ 0 h 92"/>
                <a:gd name="T12" fmla="*/ 76 w 92"/>
                <a:gd name="T13" fmla="*/ 0 h 92"/>
                <a:gd name="T14" fmla="*/ 92 w 92"/>
                <a:gd name="T15" fmla="*/ 16 h 92"/>
                <a:gd name="T16" fmla="*/ 92 w 92"/>
                <a:gd name="T17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2" y="76"/>
                  </a:moveTo>
                  <a:cubicBezTo>
                    <a:pt x="92" y="85"/>
                    <a:pt x="85" y="92"/>
                    <a:pt x="7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7" y="92"/>
                    <a:pt x="0" y="85"/>
                    <a:pt x="0" y="7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2" y="7"/>
                    <a:pt x="92" y="16"/>
                  </a:cubicBezTo>
                  <a:lnTo>
                    <a:pt x="92" y="76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FC228BB-57D9-40BB-8D32-99CA2548F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3395663"/>
              <a:ext cx="79375" cy="79375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2" name="Freeform 114">
              <a:extLst>
                <a:ext uri="{FF2B5EF4-FFF2-40B4-BE49-F238E27FC236}">
                  <a16:creationId xmlns:a16="http://schemas.microsoft.com/office/drawing/2014/main" id="{18FAAC1A-78C8-4FF8-89FA-C26E9DB2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350" y="3330575"/>
              <a:ext cx="209550" cy="211138"/>
            </a:xfrm>
            <a:custGeom>
              <a:avLst/>
              <a:gdLst>
                <a:gd name="T0" fmla="*/ 51 w 56"/>
                <a:gd name="T1" fmla="*/ 28 h 56"/>
                <a:gd name="T2" fmla="*/ 50 w 56"/>
                <a:gd name="T3" fmla="*/ 23 h 56"/>
                <a:gd name="T4" fmla="*/ 56 w 56"/>
                <a:gd name="T5" fmla="*/ 20 h 56"/>
                <a:gd name="T6" fmla="*/ 49 w 56"/>
                <a:gd name="T7" fmla="*/ 8 h 56"/>
                <a:gd name="T8" fmla="*/ 43 w 56"/>
                <a:gd name="T9" fmla="*/ 11 h 56"/>
                <a:gd name="T10" fmla="*/ 35 w 56"/>
                <a:gd name="T11" fmla="*/ 6 h 56"/>
                <a:gd name="T12" fmla="*/ 35 w 56"/>
                <a:gd name="T13" fmla="*/ 0 h 56"/>
                <a:gd name="T14" fmla="*/ 21 w 56"/>
                <a:gd name="T15" fmla="*/ 0 h 56"/>
                <a:gd name="T16" fmla="*/ 21 w 56"/>
                <a:gd name="T17" fmla="*/ 6 h 56"/>
                <a:gd name="T18" fmla="*/ 13 w 56"/>
                <a:gd name="T19" fmla="*/ 11 h 56"/>
                <a:gd name="T20" fmla="*/ 7 w 56"/>
                <a:gd name="T21" fmla="*/ 8 h 56"/>
                <a:gd name="T22" fmla="*/ 0 w 56"/>
                <a:gd name="T23" fmla="*/ 20 h 56"/>
                <a:gd name="T24" fmla="*/ 6 w 56"/>
                <a:gd name="T25" fmla="*/ 23 h 56"/>
                <a:gd name="T26" fmla="*/ 5 w 56"/>
                <a:gd name="T27" fmla="*/ 28 h 56"/>
                <a:gd name="T28" fmla="*/ 6 w 56"/>
                <a:gd name="T29" fmla="*/ 33 h 56"/>
                <a:gd name="T30" fmla="*/ 0 w 56"/>
                <a:gd name="T31" fmla="*/ 36 h 56"/>
                <a:gd name="T32" fmla="*/ 7 w 56"/>
                <a:gd name="T33" fmla="*/ 48 h 56"/>
                <a:gd name="T34" fmla="*/ 13 w 56"/>
                <a:gd name="T35" fmla="*/ 45 h 56"/>
                <a:gd name="T36" fmla="*/ 21 w 56"/>
                <a:gd name="T37" fmla="*/ 50 h 56"/>
                <a:gd name="T38" fmla="*/ 21 w 56"/>
                <a:gd name="T39" fmla="*/ 56 h 56"/>
                <a:gd name="T40" fmla="*/ 35 w 56"/>
                <a:gd name="T41" fmla="*/ 56 h 56"/>
                <a:gd name="T42" fmla="*/ 35 w 56"/>
                <a:gd name="T43" fmla="*/ 50 h 56"/>
                <a:gd name="T44" fmla="*/ 43 w 56"/>
                <a:gd name="T45" fmla="*/ 45 h 56"/>
                <a:gd name="T46" fmla="*/ 49 w 56"/>
                <a:gd name="T47" fmla="*/ 48 h 56"/>
                <a:gd name="T48" fmla="*/ 56 w 56"/>
                <a:gd name="T49" fmla="*/ 36 h 56"/>
                <a:gd name="T50" fmla="*/ 50 w 56"/>
                <a:gd name="T51" fmla="*/ 33 h 56"/>
                <a:gd name="T52" fmla="*/ 51 w 56"/>
                <a:gd name="T53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6">
                  <a:moveTo>
                    <a:pt x="51" y="28"/>
                  </a:moveTo>
                  <a:cubicBezTo>
                    <a:pt x="51" y="26"/>
                    <a:pt x="51" y="25"/>
                    <a:pt x="50" y="23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1" y="9"/>
                    <a:pt x="39" y="7"/>
                    <a:pt x="35" y="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8" y="7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5"/>
                    <a:pt x="5" y="26"/>
                    <a:pt x="5" y="28"/>
                  </a:cubicBezTo>
                  <a:cubicBezTo>
                    <a:pt x="5" y="30"/>
                    <a:pt x="5" y="31"/>
                    <a:pt x="6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8" y="49"/>
                    <a:pt x="21" y="50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9" y="49"/>
                    <a:pt x="41" y="47"/>
                    <a:pt x="43" y="45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0"/>
                    <a:pt x="51" y="28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3F8F12B-D0C2-4975-B23C-7F6F6397ED53}"/>
              </a:ext>
            </a:extLst>
          </p:cNvPr>
          <p:cNvGrpSpPr/>
          <p:nvPr/>
        </p:nvGrpSpPr>
        <p:grpSpPr>
          <a:xfrm>
            <a:off x="5645692" y="5420227"/>
            <a:ext cx="257149" cy="286013"/>
            <a:chOff x="6299200" y="5060951"/>
            <a:chExt cx="311150" cy="346075"/>
          </a:xfrm>
        </p:grpSpPr>
        <p:sp>
          <p:nvSpPr>
            <p:cNvPr id="54" name="Freeform 344">
              <a:extLst>
                <a:ext uri="{FF2B5EF4-FFF2-40B4-BE49-F238E27FC236}">
                  <a16:creationId xmlns:a16="http://schemas.microsoft.com/office/drawing/2014/main" id="{2D04D437-9BF5-4E02-AFA6-991999050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5" name="Line 345">
              <a:extLst>
                <a:ext uri="{FF2B5EF4-FFF2-40B4-BE49-F238E27FC236}">
                  <a16:creationId xmlns:a16="http://schemas.microsoft.com/office/drawing/2014/main" id="{5E1DDDC6-796B-4B55-8100-419ADC28E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4138" y="5167313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6" name="Line 346">
              <a:extLst>
                <a:ext uri="{FF2B5EF4-FFF2-40B4-BE49-F238E27FC236}">
                  <a16:creationId xmlns:a16="http://schemas.microsoft.com/office/drawing/2014/main" id="{2D066917-EDC7-4081-A3A3-3B23A9AB1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197476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7" name="Line 347">
              <a:extLst>
                <a:ext uri="{FF2B5EF4-FFF2-40B4-BE49-F238E27FC236}">
                  <a16:creationId xmlns:a16="http://schemas.microsoft.com/office/drawing/2014/main" id="{64450D8A-11C3-4AD6-92C7-346B8EC6A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27638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8" name="Line 348">
              <a:extLst>
                <a:ext uri="{FF2B5EF4-FFF2-40B4-BE49-F238E27FC236}">
                  <a16:creationId xmlns:a16="http://schemas.microsoft.com/office/drawing/2014/main" id="{36E4F8A1-8811-43DA-B451-086B729CE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57801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9" name="Rectangle 349">
              <a:extLst>
                <a:ext uri="{FF2B5EF4-FFF2-40B4-BE49-F238E27FC236}">
                  <a16:creationId xmlns:a16="http://schemas.microsoft.com/office/drawing/2014/main" id="{08FAD0A3-D251-4F9A-9C58-239A9B952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5137151"/>
              <a:ext cx="150813" cy="150813"/>
            </a:xfrm>
            <a:prstGeom prst="rect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09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62D3C04A-2999-4AE3-BFC2-694786089CCE}"/>
              </a:ext>
            </a:extLst>
          </p:cNvPr>
          <p:cNvSpPr/>
          <p:nvPr/>
        </p:nvSpPr>
        <p:spPr>
          <a:xfrm>
            <a:off x="0" y="1464695"/>
            <a:ext cx="12192000" cy="1525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통화옵션</a:t>
            </a:r>
            <a:r>
              <a:rPr lang="ko-KR" altLang="en-US" sz="4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이란</a:t>
            </a:r>
            <a:r>
              <a:rPr lang="en-US" altLang="ko-KR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7BBD9F4C-1F6E-408B-91B2-72A116770636}"/>
              </a:ext>
            </a:extLst>
          </p:cNvPr>
          <p:cNvCxnSpPr>
            <a:cxnSpLocks/>
          </p:cNvCxnSpPr>
          <p:nvPr/>
        </p:nvCxnSpPr>
        <p:spPr>
          <a:xfrm>
            <a:off x="0" y="131057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619036" y="1741751"/>
            <a:ext cx="115729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buClr>
                <a:schemeClr val="accent2"/>
              </a:buClr>
            </a:pP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만기일에 특정 외국 통화를 미리 정한 환율에 매수하거나 매도할 수 있는 권리를 갖는 계약 </a:t>
            </a:r>
          </a:p>
        </p:txBody>
      </p:sp>
      <p:pic>
        <p:nvPicPr>
          <p:cNvPr id="8" name="Google Shape;149;gfbcfd9b7f3_2_4">
            <a:extLst>
              <a:ext uri="{FF2B5EF4-FFF2-40B4-BE49-F238E27FC236}">
                <a16:creationId xmlns:a16="http://schemas.microsoft.com/office/drawing/2014/main" id="{348FE71E-6E9E-4B3B-8A10-0BA2A92D2B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2984"/>
          <a:stretch/>
        </p:blipFill>
        <p:spPr>
          <a:xfrm>
            <a:off x="362363" y="2944801"/>
            <a:ext cx="11023992" cy="36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0;gfbcfd9b7f3_2_4">
            <a:extLst>
              <a:ext uri="{FF2B5EF4-FFF2-40B4-BE49-F238E27FC236}">
                <a16:creationId xmlns:a16="http://schemas.microsoft.com/office/drawing/2014/main" id="{7FC53F00-8762-478D-8B9A-4F02B55E168B}"/>
              </a:ext>
            </a:extLst>
          </p:cNvPr>
          <p:cNvSpPr txBox="1"/>
          <p:nvPr/>
        </p:nvSpPr>
        <p:spPr>
          <a:xfrm>
            <a:off x="394447" y="2388139"/>
            <a:ext cx="3807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▽ </a:t>
            </a:r>
            <a:r>
              <a:rPr lang="ko-KR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EUR/USD </a:t>
            </a:r>
            <a:r>
              <a:rPr lang="ko-KR" sz="2000" b="1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Option</a:t>
            </a:r>
            <a:endParaRPr sz="2000" b="1" dirty="0">
              <a:solidFill>
                <a:srgbClr val="0000FF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7648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62D3C04A-2999-4AE3-BFC2-694786089CCE}"/>
              </a:ext>
            </a:extLst>
          </p:cNvPr>
          <p:cNvSpPr/>
          <p:nvPr/>
        </p:nvSpPr>
        <p:spPr>
          <a:xfrm>
            <a:off x="0" y="1464695"/>
            <a:ext cx="12192000" cy="2626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옵션 이론가 산출 모형</a:t>
            </a:r>
            <a:endParaRPr lang="en-US" altLang="ko-KR" sz="4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7BBD9F4C-1F6E-408B-91B2-72A116770636}"/>
              </a:ext>
            </a:extLst>
          </p:cNvPr>
          <p:cNvCxnSpPr>
            <a:cxnSpLocks/>
          </p:cNvCxnSpPr>
          <p:nvPr/>
        </p:nvCxnSpPr>
        <p:spPr>
          <a:xfrm>
            <a:off x="0" y="131057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394447" y="1696362"/>
            <a:ext cx="12407152" cy="21627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① </a:t>
            </a:r>
            <a:r>
              <a:rPr lang="ko-KR" altLang="en-US" sz="2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</a:t>
            </a:r>
            <a:r>
              <a:rPr lang="ko-KR" altLang="en-US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모형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무배당 주식옵션의 이론가격을 산출하는 모형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② </a:t>
            </a:r>
            <a:r>
              <a:rPr lang="ko-KR" altLang="en-US" sz="2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블랙숄즈머튼</a:t>
            </a:r>
            <a:r>
              <a:rPr lang="ko-KR" altLang="en-US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모형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지속적으로 배당을 받는 유배당 주식옵션의 이론가격을 산출하는 모형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③ </a:t>
            </a:r>
            <a:r>
              <a:rPr lang="ko-KR" altLang="en-US" sz="2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가먼</a:t>
            </a:r>
            <a:r>
              <a:rPr lang="en-US" altLang="ko-KR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콜하겐</a:t>
            </a:r>
            <a:r>
              <a:rPr lang="ko-KR" altLang="en-US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모형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블랙숄즈머튼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모형을 통화옵션에 적합하도록 수정한 모형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	-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외국 통화 보유자가 그 통화의 이자율을 받는다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9511365" y="691941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3651C0E-F188-4BA2-83DB-B64556CD1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380579"/>
              </p:ext>
            </p:extLst>
          </p:nvPr>
        </p:nvGraphicFramePr>
        <p:xfrm>
          <a:off x="3386667" y="4651625"/>
          <a:ext cx="54186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213968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58171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Model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Cost of carry (b)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4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Black-Scholes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b = 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143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Merton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b = r – q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59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Garman Kohlhagen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ED7D31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b = r- rf</a:t>
                      </a:r>
                      <a:endParaRPr lang="ko-KR" altLang="en-US" dirty="0">
                        <a:solidFill>
                          <a:srgbClr val="ED7D31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243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38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62D3C04A-2999-4AE3-BFC2-694786089CCE}"/>
              </a:ext>
            </a:extLst>
          </p:cNvPr>
          <p:cNvSpPr/>
          <p:nvPr/>
        </p:nvSpPr>
        <p:spPr>
          <a:xfrm>
            <a:off x="0" y="1363701"/>
            <a:ext cx="12192000" cy="3031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모형과 </a:t>
            </a:r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변동성</a:t>
            </a: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394447" y="1696362"/>
            <a:ext cx="11572964" cy="21627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현재시점부터 만기까지의 변동성 필요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과거 데이터를 통해 계산할 수 있는 변동성은 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역사적 변동성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(Historical volatility)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혹은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실현변동성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(Realized Volatility)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10266599" y="6288403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7EB864-93A4-485C-AA13-738FA37E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058" y="4663602"/>
            <a:ext cx="7561742" cy="1389866"/>
          </a:xfrm>
          <a:prstGeom prst="rect">
            <a:avLst/>
          </a:prstGeom>
        </p:spPr>
      </p:pic>
      <p:pic>
        <p:nvPicPr>
          <p:cNvPr id="12" name="Google Shape;165;g1043c8c3749_7_0" descr="블랙 숄즈 머튼(BSM) 모델 #3(옵션가격 결정식)">
            <a:extLst>
              <a:ext uri="{FF2B5EF4-FFF2-40B4-BE49-F238E27FC236}">
                <a16:creationId xmlns:a16="http://schemas.microsoft.com/office/drawing/2014/main" id="{72F22878-33AD-486D-AA50-A59E393CC9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0078" y="1451269"/>
            <a:ext cx="4937475" cy="28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66;g1043c8c3749_7_0">
            <a:extLst>
              <a:ext uri="{FF2B5EF4-FFF2-40B4-BE49-F238E27FC236}">
                <a16:creationId xmlns:a16="http://schemas.microsoft.com/office/drawing/2014/main" id="{BD179A6A-AF9D-4BF3-90DE-E7504C730BB2}"/>
              </a:ext>
            </a:extLst>
          </p:cNvPr>
          <p:cNvSpPr/>
          <p:nvPr/>
        </p:nvSpPr>
        <p:spPr>
          <a:xfrm>
            <a:off x="9157728" y="3349594"/>
            <a:ext cx="530100" cy="521368"/>
          </a:xfrm>
          <a:prstGeom prst="donut">
            <a:avLst>
              <a:gd name="adj" fmla="val 12631"/>
            </a:avLst>
          </a:prstGeom>
          <a:solidFill>
            <a:srgbClr val="ED7D3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67;g1043c8c3749_7_0">
            <a:extLst>
              <a:ext uri="{FF2B5EF4-FFF2-40B4-BE49-F238E27FC236}">
                <a16:creationId xmlns:a16="http://schemas.microsoft.com/office/drawing/2014/main" id="{BC2CCCED-5A1F-4263-A628-BABB72C6C94A}"/>
              </a:ext>
            </a:extLst>
          </p:cNvPr>
          <p:cNvSpPr/>
          <p:nvPr/>
        </p:nvSpPr>
        <p:spPr>
          <a:xfrm rot="6968711">
            <a:off x="8469000" y="4381825"/>
            <a:ext cx="1483974" cy="202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A8EAF70-1617-48DE-99D5-05C347CB8A65}"/>
              </a:ext>
            </a:extLst>
          </p:cNvPr>
          <p:cNvCxnSpPr>
            <a:cxnSpLocks/>
          </p:cNvCxnSpPr>
          <p:nvPr/>
        </p:nvCxnSpPr>
        <p:spPr>
          <a:xfrm>
            <a:off x="84929" y="6439162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88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73;g1043c8c3749_7_5">
            <a:extLst>
              <a:ext uri="{FF2B5EF4-FFF2-40B4-BE49-F238E27FC236}">
                <a16:creationId xmlns:a16="http://schemas.microsoft.com/office/drawing/2014/main" id="{7D2C1BA4-6566-40E4-AC28-EC406D7B5F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14" t="7069" r="13495" b="13904"/>
          <a:stretch/>
        </p:blipFill>
        <p:spPr>
          <a:xfrm>
            <a:off x="2367298" y="1325401"/>
            <a:ext cx="7819440" cy="410940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47D2B5E6-6A3C-4ECD-AFC2-97D4BFFF5435}"/>
              </a:ext>
            </a:extLst>
          </p:cNvPr>
          <p:cNvSpPr/>
          <p:nvPr/>
        </p:nvSpPr>
        <p:spPr>
          <a:xfrm>
            <a:off x="0" y="5658678"/>
            <a:ext cx="12192000" cy="1292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A7614-2790-4050-9BC6-593A11ECCA03}"/>
              </a:ext>
            </a:extLst>
          </p:cNvPr>
          <p:cNvSpPr txBox="1">
            <a:spLocks/>
          </p:cNvSpPr>
          <p:nvPr/>
        </p:nvSpPr>
        <p:spPr>
          <a:xfrm>
            <a:off x="394447" y="368482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err="1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</a:t>
            </a:r>
            <a:r>
              <a:rPr lang="ko-KR" altLang="en-US" sz="4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모형과 </a:t>
            </a:r>
            <a:r>
              <a:rPr lang="ko-KR" altLang="en-US" sz="4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변동성</a:t>
            </a: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29108FDC-ED9A-47A2-8911-75B8DB043BBF}"/>
              </a:ext>
            </a:extLst>
          </p:cNvPr>
          <p:cNvSpPr/>
          <p:nvPr/>
        </p:nvSpPr>
        <p:spPr>
          <a:xfrm>
            <a:off x="394447" y="5812212"/>
            <a:ext cx="10796337" cy="87895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내재변동성</a:t>
            </a:r>
            <a:r>
              <a:rPr lang="en-US" altLang="ko-KR" sz="20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(Implied Volatility)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시장가를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산출할 수 있는 변동성 값을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블랙숄즈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모형으로 통해 역으로 추정해 구한 변동성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D0F24-4093-4CF0-8D39-25B915B3D062}"/>
              </a:ext>
            </a:extLst>
          </p:cNvPr>
          <p:cNvSpPr txBox="1">
            <a:spLocks/>
          </p:cNvSpPr>
          <p:nvPr/>
        </p:nvSpPr>
        <p:spPr>
          <a:xfrm>
            <a:off x="9950304" y="701847"/>
            <a:ext cx="2849880" cy="77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ED7D3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Pricing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Model</a:t>
            </a:r>
            <a:endParaRPr 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42C90DA-C46C-4907-B487-CB80687FEDEE}"/>
              </a:ext>
            </a:extLst>
          </p:cNvPr>
          <p:cNvCxnSpPr>
            <a:cxnSpLocks/>
          </p:cNvCxnSpPr>
          <p:nvPr/>
        </p:nvCxnSpPr>
        <p:spPr>
          <a:xfrm>
            <a:off x="0" y="1310571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635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3435</Words>
  <Application>Microsoft Office PowerPoint</Application>
  <PresentationFormat>와이드스크린</PresentationFormat>
  <Paragraphs>464</Paragraphs>
  <Slides>47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Wingdings</vt:lpstr>
      <vt:lpstr>Roboto</vt:lpstr>
      <vt:lpstr>맑은 고딕</vt:lpstr>
      <vt:lpstr>Segoe UI</vt:lpstr>
      <vt:lpstr>나눔스퀘어OTF Bold</vt:lpstr>
      <vt:lpstr>나눔스퀘어OTF_ac Bold</vt:lpstr>
      <vt:lpstr>Times New Roman</vt:lpstr>
      <vt:lpstr>나눔스퀘어OTF ExtraBold</vt:lpstr>
      <vt:lpstr>나눔스퀘어OTF</vt:lpstr>
      <vt:lpstr>Arial</vt:lpstr>
      <vt:lpstr>Office 테마</vt:lpstr>
      <vt:lpstr>통화옵션 PRICING &amp; HEDGING</vt:lpstr>
      <vt:lpstr>INDEX</vt:lpstr>
      <vt:lpstr>PowerPoint 프레젠테이션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INDEX</vt:lpstr>
      <vt:lpstr>Hedging</vt:lpstr>
      <vt:lpstr>HEDGING이란 무엇인가요?</vt:lpstr>
      <vt:lpstr>GREEKS의 의미 알기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INDEX</vt:lpstr>
      <vt:lpstr>PowerPoint 프레젠테이션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이수현</dc:creator>
  <cp:lastModifiedBy>이수현</cp:lastModifiedBy>
  <cp:revision>32</cp:revision>
  <dcterms:created xsi:type="dcterms:W3CDTF">2021-11-23T09:06:44Z</dcterms:created>
  <dcterms:modified xsi:type="dcterms:W3CDTF">2021-11-25T14:41:40Z</dcterms:modified>
</cp:coreProperties>
</file>